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58" r:id="rId15"/>
  </p:sldIdLst>
  <p:sldSz cx="9144000" cy="6858000" type="screen4x3"/>
  <p:notesSz cx="6858000" cy="9144000"/>
  <p:embeddedFontLst>
    <p:embeddedFont>
      <p:font typeface="Twinkl" pitchFamily="2" charset="77"/>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A6E"/>
    <a:srgbClr val="8BADDC"/>
    <a:srgbClr val="BC0105"/>
    <a:srgbClr val="FFBCBB"/>
    <a:srgbClr val="FFFFFF"/>
    <a:srgbClr val="18A0DB"/>
    <a:srgbClr val="DE1E5A"/>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53" autoAdjust="0"/>
    <p:restoredTop sz="94660"/>
  </p:normalViewPr>
  <p:slideViewPr>
    <p:cSldViewPr snapToGrid="0" showGuides="1">
      <p:cViewPr varScale="1">
        <p:scale>
          <a:sx n="117" d="100"/>
          <a:sy n="117" d="100"/>
        </p:scale>
        <p:origin x="1776" y="16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22/04/2024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22/04/2024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twinkl.gr/resources/curriculum-for-excellence-second/curriculum-for-excellence-second-social-studies/curriculum-for-excellence-second-social-studies-people-in-society-economy-and-busines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tif"/></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tif"/></Relationships>
</file>

<file path=ppt/slides/_rels/slide12.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7.tif"/></Relationships>
</file>

<file path=ppt/slides/_rels/slide14.xml.rels><?xml version="1.0" encoding="UTF-8" standalone="yes"?>
<Relationships xmlns="http://schemas.openxmlformats.org/package/2006/relationships"><Relationship Id="rId3" Type="http://schemas.openxmlformats.org/officeDocument/2006/relationships/hyperlink" Target="https://www.twinkl.gr/resources/curriculum-for-excellence-second/curriculum-for-excellence-second-social-studies/curriculum-for-excellence-second-social-studies-people-in-society-economy-and-business" TargetMode="External"/><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paralympic.org/classification-code" TargetMode="External"/><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tif"/></Relationships>
</file>

<file path=ppt/slides/_rels/slide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hyperlink" Target="https://www.paralympic.org/athletics/classific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1.tif"/><Relationship Id="rId5" Type="http://schemas.openxmlformats.org/officeDocument/2006/relationships/image" Target="../media/image9.tif"/><Relationship Id="rId4" Type="http://schemas.openxmlformats.org/officeDocument/2006/relationships/image" Target="../media/image3.tif"/></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7689F944-018A-0843-9195-AFC750A7D5BD}"/>
              </a:ext>
            </a:extLst>
          </p:cNvPr>
          <p:cNvSpPr/>
          <p:nvPr/>
        </p:nvSpPr>
        <p:spPr>
          <a:xfrm>
            <a:off x="110836" y="5971309"/>
            <a:ext cx="1205346" cy="775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581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89A3C1-A169-014E-ADBB-FD5A4A343B79}"/>
              </a:ext>
            </a:extLst>
          </p:cNvPr>
          <p:cNvSpPr>
            <a:spLocks noGrp="1"/>
          </p:cNvSpPr>
          <p:nvPr>
            <p:ph type="title"/>
          </p:nvPr>
        </p:nvSpPr>
        <p:spPr>
          <a:xfrm>
            <a:off x="4952204" y="5096438"/>
            <a:ext cx="4898378" cy="1182256"/>
          </a:xfrm>
        </p:spPr>
        <p:txBody>
          <a:bodyPr/>
          <a:lstStyle/>
          <a:p>
            <a:pPr>
              <a:lnSpc>
                <a:spcPct val="70000"/>
              </a:lnSpc>
            </a:pPr>
            <a:r>
              <a:rPr lang="en-GB" sz="8000" dirty="0">
                <a:solidFill>
                  <a:schemeClr val="bg1"/>
                </a:solidFill>
              </a:rPr>
              <a:t>Maria</a:t>
            </a:r>
            <a:r>
              <a:rPr lang="en-GB" sz="4800" dirty="0">
                <a:solidFill>
                  <a:srgbClr val="002060"/>
                </a:solidFill>
              </a:rPr>
              <a:t> </a:t>
            </a:r>
            <a:r>
              <a:rPr lang="en-GB" sz="11500" dirty="0">
                <a:solidFill>
                  <a:srgbClr val="002060"/>
                </a:solidFill>
              </a:rPr>
              <a:t>Lyle</a:t>
            </a:r>
            <a:endParaRPr lang="en-US" sz="4800" dirty="0">
              <a:solidFill>
                <a:srgbClr val="002060"/>
              </a:solidFill>
            </a:endParaRPr>
          </a:p>
        </p:txBody>
      </p:sp>
      <p:pic>
        <p:nvPicPr>
          <p:cNvPr id="6" name="Picture 5" descr="Shape&#10;&#10;Description automatically generated">
            <a:extLst>
              <a:ext uri="{FF2B5EF4-FFF2-40B4-BE49-F238E27FC236}">
                <a16:creationId xmlns:a16="http://schemas.microsoft.com/office/drawing/2014/main" id="{005A5201-6391-074E-85CF-C2DFAACAA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0" y="360218"/>
            <a:ext cx="5377904" cy="6858000"/>
          </a:xfrm>
          <a:prstGeom prst="rect">
            <a:avLst/>
          </a:prstGeom>
        </p:spPr>
      </p:pic>
      <p:sp>
        <p:nvSpPr>
          <p:cNvPr id="7" name="Rectangle 6">
            <a:extLst>
              <a:ext uri="{FF2B5EF4-FFF2-40B4-BE49-F238E27FC236}">
                <a16:creationId xmlns:a16="http://schemas.microsoft.com/office/drawing/2014/main" id="{65C0B844-5290-5A48-9C70-E5CDEB688C5E}"/>
              </a:ext>
            </a:extLst>
          </p:cNvPr>
          <p:cNvSpPr/>
          <p:nvPr/>
        </p:nvSpPr>
        <p:spPr>
          <a:xfrm>
            <a:off x="858982" y="832507"/>
            <a:ext cx="4572000" cy="3416320"/>
          </a:xfrm>
          <a:prstGeom prst="rect">
            <a:avLst/>
          </a:prstGeom>
        </p:spPr>
        <p:txBody>
          <a:bodyPr>
            <a:spAutoFit/>
          </a:bodyPr>
          <a:lstStyle/>
          <a:p>
            <a:r>
              <a:rPr lang="en-GB" dirty="0">
                <a:solidFill>
                  <a:srgbClr val="002060"/>
                </a:solidFill>
              </a:rPr>
              <a:t>Maria Lyle is a parasport athlete from Scotland, who will be competing in T35 running events. T35 events are part of the classification system for the </a:t>
            </a:r>
            <a:r>
              <a:rPr lang="en-GB" dirty="0" err="1">
                <a:solidFill>
                  <a:srgbClr val="002060"/>
                </a:solidFill>
              </a:rPr>
              <a:t>paralympics</a:t>
            </a:r>
            <a:r>
              <a:rPr lang="en-GB" dirty="0">
                <a:solidFill>
                  <a:srgbClr val="002060"/>
                </a:solidFill>
              </a:rPr>
              <a:t>. The ‘T’ stands for ‘track’ events, like running. </a:t>
            </a:r>
          </a:p>
          <a:p>
            <a:endParaRPr lang="en-GB" dirty="0">
              <a:solidFill>
                <a:srgbClr val="002060"/>
              </a:solidFill>
            </a:endParaRPr>
          </a:p>
          <a:p>
            <a:r>
              <a:rPr lang="en-GB" dirty="0">
                <a:solidFill>
                  <a:srgbClr val="002060"/>
                </a:solidFill>
              </a:rPr>
              <a:t>‘35’ is the classification of disability. If an athlete meets a classification between 35 and 38, it means that they are recognised to have difficulties co-ordinating their body.</a:t>
            </a:r>
            <a:endParaRPr lang="en-US" dirty="0">
              <a:solidFill>
                <a:srgbClr val="002060"/>
              </a:solidFill>
            </a:endParaRPr>
          </a:p>
        </p:txBody>
      </p:sp>
      <p:pic>
        <p:nvPicPr>
          <p:cNvPr id="4" name="Picture 3">
            <a:extLst>
              <a:ext uri="{FF2B5EF4-FFF2-40B4-BE49-F238E27FC236}">
                <a16:creationId xmlns:a16="http://schemas.microsoft.com/office/drawing/2014/main" id="{FECADDD2-185D-B841-93CD-46B87027E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3877" y="582899"/>
            <a:ext cx="3145480" cy="3915535"/>
          </a:xfrm>
          <a:prstGeom prst="rect">
            <a:avLst/>
          </a:prstGeom>
        </p:spPr>
      </p:pic>
    </p:spTree>
    <p:extLst>
      <p:ext uri="{BB962C8B-B14F-4D97-AF65-F5344CB8AC3E}">
        <p14:creationId xmlns:p14="http://schemas.microsoft.com/office/powerpoint/2010/main" val="40965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89A3C1-A169-014E-ADBB-FD5A4A343B79}"/>
              </a:ext>
            </a:extLst>
          </p:cNvPr>
          <p:cNvSpPr>
            <a:spLocks noGrp="1"/>
          </p:cNvSpPr>
          <p:nvPr>
            <p:ph type="title"/>
          </p:nvPr>
        </p:nvSpPr>
        <p:spPr>
          <a:xfrm>
            <a:off x="4952204" y="5096438"/>
            <a:ext cx="4898378" cy="1182256"/>
          </a:xfrm>
        </p:spPr>
        <p:txBody>
          <a:bodyPr/>
          <a:lstStyle/>
          <a:p>
            <a:pPr>
              <a:lnSpc>
                <a:spcPct val="70000"/>
              </a:lnSpc>
            </a:pPr>
            <a:r>
              <a:rPr lang="en-GB" sz="8000" dirty="0">
                <a:solidFill>
                  <a:schemeClr val="bg1"/>
                </a:solidFill>
              </a:rPr>
              <a:t>Maria</a:t>
            </a:r>
            <a:r>
              <a:rPr lang="en-GB" sz="4800" dirty="0">
                <a:solidFill>
                  <a:srgbClr val="002060"/>
                </a:solidFill>
              </a:rPr>
              <a:t> </a:t>
            </a:r>
            <a:r>
              <a:rPr lang="en-GB" sz="11500" dirty="0">
                <a:solidFill>
                  <a:srgbClr val="002060"/>
                </a:solidFill>
              </a:rPr>
              <a:t>Lyle</a:t>
            </a:r>
            <a:endParaRPr lang="en-US" sz="4800" dirty="0">
              <a:solidFill>
                <a:srgbClr val="002060"/>
              </a:solidFill>
            </a:endParaRPr>
          </a:p>
        </p:txBody>
      </p:sp>
      <p:pic>
        <p:nvPicPr>
          <p:cNvPr id="6" name="Picture 5" descr="Shape&#10;&#10;Description automatically generated">
            <a:extLst>
              <a:ext uri="{FF2B5EF4-FFF2-40B4-BE49-F238E27FC236}">
                <a16:creationId xmlns:a16="http://schemas.microsoft.com/office/drawing/2014/main" id="{005A5201-6391-074E-85CF-C2DFAACAA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0" y="360218"/>
            <a:ext cx="5377904" cy="6858000"/>
          </a:xfrm>
          <a:prstGeom prst="rect">
            <a:avLst/>
          </a:prstGeom>
        </p:spPr>
      </p:pic>
      <p:sp>
        <p:nvSpPr>
          <p:cNvPr id="7" name="Rectangle 6">
            <a:extLst>
              <a:ext uri="{FF2B5EF4-FFF2-40B4-BE49-F238E27FC236}">
                <a16:creationId xmlns:a16="http://schemas.microsoft.com/office/drawing/2014/main" id="{65C0B844-5290-5A48-9C70-E5CDEB688C5E}"/>
              </a:ext>
            </a:extLst>
          </p:cNvPr>
          <p:cNvSpPr/>
          <p:nvPr/>
        </p:nvSpPr>
        <p:spPr>
          <a:xfrm>
            <a:off x="858982" y="832507"/>
            <a:ext cx="4572000" cy="5355312"/>
          </a:xfrm>
          <a:prstGeom prst="rect">
            <a:avLst/>
          </a:prstGeom>
        </p:spPr>
        <p:txBody>
          <a:bodyPr>
            <a:spAutoFit/>
          </a:bodyPr>
          <a:lstStyle/>
          <a:p>
            <a:r>
              <a:rPr lang="en-GB" dirty="0">
                <a:solidFill>
                  <a:srgbClr val="002060"/>
                </a:solidFill>
              </a:rPr>
              <a:t>Lyle was born in 2000 in Dunbar, Scotland. She began running at the age of nine. From the age of 14, she began competing in major sporting events and has won numerous medals. Her successes include bronze, silver, and gold medals. </a:t>
            </a:r>
          </a:p>
          <a:p>
            <a:endParaRPr lang="en-GB" dirty="0">
              <a:solidFill>
                <a:srgbClr val="002060"/>
              </a:solidFill>
            </a:endParaRPr>
          </a:p>
          <a:p>
            <a:r>
              <a:rPr lang="en-GB" dirty="0">
                <a:solidFill>
                  <a:srgbClr val="002060"/>
                </a:solidFill>
              </a:rPr>
              <a:t>She has taken part in European Championships, World Championships and Paralympic Games, representing Great Britain. She usually participates in 100m, 200m and relay races.</a:t>
            </a:r>
          </a:p>
          <a:p>
            <a:endParaRPr lang="en-GB" dirty="0">
              <a:solidFill>
                <a:srgbClr val="002060"/>
              </a:solidFill>
            </a:endParaRPr>
          </a:p>
          <a:p>
            <a:r>
              <a:rPr lang="en-GB" dirty="0">
                <a:solidFill>
                  <a:srgbClr val="002060"/>
                </a:solidFill>
              </a:rPr>
              <a:t>Lyle was born with Cerebral Palsy. It is a permanent disorder which impacts the way the body moves. Every case is different but Lyle has not allowed her diagnosis stop her from achieving huge success in sport.</a:t>
            </a:r>
            <a:endParaRPr lang="en-US" dirty="0">
              <a:solidFill>
                <a:srgbClr val="002060"/>
              </a:solidFill>
            </a:endParaRPr>
          </a:p>
        </p:txBody>
      </p:sp>
      <p:pic>
        <p:nvPicPr>
          <p:cNvPr id="9" name="Picture 8">
            <a:extLst>
              <a:ext uri="{FF2B5EF4-FFF2-40B4-BE49-F238E27FC236}">
                <a16:creationId xmlns:a16="http://schemas.microsoft.com/office/drawing/2014/main" id="{6CC9ADA1-2CB8-5E4B-A8E6-2B04A4D99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3877" y="582899"/>
            <a:ext cx="3145480" cy="3915535"/>
          </a:xfrm>
          <a:prstGeom prst="rect">
            <a:avLst/>
          </a:prstGeom>
        </p:spPr>
      </p:pic>
    </p:spTree>
    <p:extLst>
      <p:ext uri="{BB962C8B-B14F-4D97-AF65-F5344CB8AC3E}">
        <p14:creationId xmlns:p14="http://schemas.microsoft.com/office/powerpoint/2010/main" val="337558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89A3C1-A169-014E-ADBB-FD5A4A343B79}"/>
              </a:ext>
            </a:extLst>
          </p:cNvPr>
          <p:cNvSpPr>
            <a:spLocks noGrp="1"/>
          </p:cNvSpPr>
          <p:nvPr>
            <p:ph type="title"/>
          </p:nvPr>
        </p:nvSpPr>
        <p:spPr>
          <a:xfrm>
            <a:off x="4952204" y="5096438"/>
            <a:ext cx="4898378" cy="1182256"/>
          </a:xfrm>
        </p:spPr>
        <p:txBody>
          <a:bodyPr/>
          <a:lstStyle/>
          <a:p>
            <a:pPr>
              <a:lnSpc>
                <a:spcPct val="50000"/>
              </a:lnSpc>
            </a:pPr>
            <a:r>
              <a:rPr lang="en-GB" sz="16600" dirty="0">
                <a:solidFill>
                  <a:schemeClr val="bg1"/>
                </a:solidFill>
              </a:rPr>
              <a:t>Jo</a:t>
            </a:r>
            <a:r>
              <a:rPr lang="en-GB" sz="2000" dirty="0">
                <a:solidFill>
                  <a:srgbClr val="002060"/>
                </a:solidFill>
              </a:rPr>
              <a:t> </a:t>
            </a:r>
            <a:br>
              <a:rPr lang="en-GB" sz="2000" dirty="0">
                <a:solidFill>
                  <a:srgbClr val="002060"/>
                </a:solidFill>
              </a:rPr>
            </a:br>
            <a:r>
              <a:rPr lang="en-GB" sz="3600" dirty="0">
                <a:solidFill>
                  <a:srgbClr val="002060"/>
                </a:solidFill>
              </a:rPr>
              <a:t>Butterfield</a:t>
            </a:r>
            <a:endParaRPr lang="en-US" sz="2000" dirty="0">
              <a:solidFill>
                <a:srgbClr val="002060"/>
              </a:solidFill>
            </a:endParaRPr>
          </a:p>
        </p:txBody>
      </p:sp>
      <p:pic>
        <p:nvPicPr>
          <p:cNvPr id="6" name="Picture 5" descr="Shape&#10;&#10;Description automatically generated">
            <a:extLst>
              <a:ext uri="{FF2B5EF4-FFF2-40B4-BE49-F238E27FC236}">
                <a16:creationId xmlns:a16="http://schemas.microsoft.com/office/drawing/2014/main" id="{005A5201-6391-074E-85CF-C2DFAACAA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0" y="360218"/>
            <a:ext cx="5377904" cy="6858000"/>
          </a:xfrm>
          <a:prstGeom prst="rect">
            <a:avLst/>
          </a:prstGeom>
        </p:spPr>
      </p:pic>
      <p:sp>
        <p:nvSpPr>
          <p:cNvPr id="7" name="Rectangle 6">
            <a:extLst>
              <a:ext uri="{FF2B5EF4-FFF2-40B4-BE49-F238E27FC236}">
                <a16:creationId xmlns:a16="http://schemas.microsoft.com/office/drawing/2014/main" id="{65C0B844-5290-5A48-9C70-E5CDEB688C5E}"/>
              </a:ext>
            </a:extLst>
          </p:cNvPr>
          <p:cNvSpPr/>
          <p:nvPr/>
        </p:nvSpPr>
        <p:spPr>
          <a:xfrm>
            <a:off x="858982" y="832507"/>
            <a:ext cx="4572000" cy="4801314"/>
          </a:xfrm>
          <a:prstGeom prst="rect">
            <a:avLst/>
          </a:prstGeom>
        </p:spPr>
        <p:txBody>
          <a:bodyPr>
            <a:spAutoFit/>
          </a:bodyPr>
          <a:lstStyle/>
          <a:p>
            <a:r>
              <a:rPr lang="en-GB" dirty="0">
                <a:solidFill>
                  <a:srgbClr val="002060"/>
                </a:solidFill>
              </a:rPr>
              <a:t>Jo Butterfield is a parasport athlete who competes in the F51 club and discus throw. “F’ stands for ‘field’ sports, such as discus, shot put and javelin. </a:t>
            </a:r>
          </a:p>
          <a:p>
            <a:endParaRPr lang="en-GB" dirty="0">
              <a:solidFill>
                <a:srgbClr val="002060"/>
              </a:solidFill>
            </a:endParaRPr>
          </a:p>
          <a:p>
            <a:r>
              <a:rPr lang="en-GB" dirty="0">
                <a:solidFill>
                  <a:srgbClr val="002060"/>
                </a:solidFill>
              </a:rPr>
              <a:t>‘51’ means that Butterfield falls into a category for athletes who participate in seated throws. Athletes may have slightly decreased power in their upper body and do not have muscle power in the trunk area of their body.</a:t>
            </a:r>
          </a:p>
          <a:p>
            <a:endParaRPr lang="en-GB" dirty="0">
              <a:solidFill>
                <a:srgbClr val="002060"/>
              </a:solidFill>
            </a:endParaRPr>
          </a:p>
          <a:p>
            <a:r>
              <a:rPr lang="en-GB" dirty="0">
                <a:solidFill>
                  <a:srgbClr val="002060"/>
                </a:solidFill>
              </a:rPr>
              <a:t>Butterfield was born in Yorkshire, England and later moved to Glasgow, Scotland. She was diagnosed with a spinal </a:t>
            </a:r>
            <a:r>
              <a:rPr lang="en-GB" dirty="0" err="1">
                <a:solidFill>
                  <a:srgbClr val="002060"/>
                </a:solidFill>
              </a:rPr>
              <a:t>tumor</a:t>
            </a:r>
            <a:r>
              <a:rPr lang="en-GB" dirty="0">
                <a:solidFill>
                  <a:srgbClr val="002060"/>
                </a:solidFill>
              </a:rPr>
              <a:t>, which resulted in her being paralysed below the waist.</a:t>
            </a:r>
          </a:p>
        </p:txBody>
      </p:sp>
      <p:pic>
        <p:nvPicPr>
          <p:cNvPr id="4" name="Picture 3" descr="A picture containing book, text, linedrawing&#10;&#10;Description automatically generated">
            <a:extLst>
              <a:ext uri="{FF2B5EF4-FFF2-40B4-BE49-F238E27FC236}">
                <a16:creationId xmlns:a16="http://schemas.microsoft.com/office/drawing/2014/main" id="{3D6CB047-1777-3541-9D1F-6AF0DF6EA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3252" y="509436"/>
            <a:ext cx="3762468" cy="3279782"/>
          </a:xfrm>
          <a:prstGeom prst="ellipse">
            <a:avLst/>
          </a:prstGeom>
        </p:spPr>
      </p:pic>
    </p:spTree>
    <p:extLst>
      <p:ext uri="{BB962C8B-B14F-4D97-AF65-F5344CB8AC3E}">
        <p14:creationId xmlns:p14="http://schemas.microsoft.com/office/powerpoint/2010/main" val="370440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89A3C1-A169-014E-ADBB-FD5A4A343B79}"/>
              </a:ext>
            </a:extLst>
          </p:cNvPr>
          <p:cNvSpPr>
            <a:spLocks noGrp="1"/>
          </p:cNvSpPr>
          <p:nvPr>
            <p:ph type="title"/>
          </p:nvPr>
        </p:nvSpPr>
        <p:spPr>
          <a:xfrm>
            <a:off x="4952204" y="5096438"/>
            <a:ext cx="4898378" cy="1182256"/>
          </a:xfrm>
        </p:spPr>
        <p:txBody>
          <a:bodyPr/>
          <a:lstStyle/>
          <a:p>
            <a:pPr>
              <a:lnSpc>
                <a:spcPct val="50000"/>
              </a:lnSpc>
            </a:pPr>
            <a:r>
              <a:rPr lang="en-GB" sz="16600" dirty="0">
                <a:solidFill>
                  <a:schemeClr val="bg1"/>
                </a:solidFill>
              </a:rPr>
              <a:t>Jo</a:t>
            </a:r>
            <a:r>
              <a:rPr lang="en-GB" sz="2000" dirty="0">
                <a:solidFill>
                  <a:srgbClr val="002060"/>
                </a:solidFill>
              </a:rPr>
              <a:t> </a:t>
            </a:r>
            <a:br>
              <a:rPr lang="en-GB" sz="2000" dirty="0">
                <a:solidFill>
                  <a:srgbClr val="002060"/>
                </a:solidFill>
              </a:rPr>
            </a:br>
            <a:r>
              <a:rPr lang="en-GB" sz="3600" dirty="0">
                <a:solidFill>
                  <a:srgbClr val="002060"/>
                </a:solidFill>
              </a:rPr>
              <a:t>Butterfield</a:t>
            </a:r>
            <a:endParaRPr lang="en-US" sz="2000" dirty="0">
              <a:solidFill>
                <a:srgbClr val="002060"/>
              </a:solidFill>
            </a:endParaRPr>
          </a:p>
        </p:txBody>
      </p:sp>
      <p:pic>
        <p:nvPicPr>
          <p:cNvPr id="6" name="Picture 5" descr="Shape&#10;&#10;Description automatically generated">
            <a:extLst>
              <a:ext uri="{FF2B5EF4-FFF2-40B4-BE49-F238E27FC236}">
                <a16:creationId xmlns:a16="http://schemas.microsoft.com/office/drawing/2014/main" id="{005A5201-6391-074E-85CF-C2DFAACAA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0" y="360218"/>
            <a:ext cx="5377904" cy="6858000"/>
          </a:xfrm>
          <a:prstGeom prst="rect">
            <a:avLst/>
          </a:prstGeom>
        </p:spPr>
      </p:pic>
      <p:sp>
        <p:nvSpPr>
          <p:cNvPr id="7" name="Rectangle 6">
            <a:extLst>
              <a:ext uri="{FF2B5EF4-FFF2-40B4-BE49-F238E27FC236}">
                <a16:creationId xmlns:a16="http://schemas.microsoft.com/office/drawing/2014/main" id="{65C0B844-5290-5A48-9C70-E5CDEB688C5E}"/>
              </a:ext>
            </a:extLst>
          </p:cNvPr>
          <p:cNvSpPr/>
          <p:nvPr/>
        </p:nvSpPr>
        <p:spPr>
          <a:xfrm>
            <a:off x="858982" y="832507"/>
            <a:ext cx="4572000" cy="2862322"/>
          </a:xfrm>
          <a:prstGeom prst="rect">
            <a:avLst/>
          </a:prstGeom>
        </p:spPr>
        <p:txBody>
          <a:bodyPr>
            <a:spAutoFit/>
          </a:bodyPr>
          <a:lstStyle/>
          <a:p>
            <a:r>
              <a:rPr lang="en-GB" dirty="0">
                <a:solidFill>
                  <a:srgbClr val="002060"/>
                </a:solidFill>
              </a:rPr>
              <a:t>Butterfield is a former army civil servant. She first tried wheelchair basketball and transitioned to field events. She had great success at club throwing, winning gold medals several times, including at the Paralympic Games in Rio in 2016. </a:t>
            </a:r>
          </a:p>
          <a:p>
            <a:endParaRPr lang="en-GB" dirty="0">
              <a:solidFill>
                <a:srgbClr val="002060"/>
              </a:solidFill>
            </a:endParaRPr>
          </a:p>
          <a:p>
            <a:r>
              <a:rPr lang="en-GB" dirty="0">
                <a:solidFill>
                  <a:srgbClr val="002060"/>
                </a:solidFill>
              </a:rPr>
              <a:t>Jo Butterfield was appointed Member of the Order of the British Empire (MBE) in 2017.</a:t>
            </a:r>
          </a:p>
        </p:txBody>
      </p:sp>
      <p:pic>
        <p:nvPicPr>
          <p:cNvPr id="9" name="Picture 8" descr="A picture containing book, text, linedrawing&#10;&#10;Description automatically generated">
            <a:extLst>
              <a:ext uri="{FF2B5EF4-FFF2-40B4-BE49-F238E27FC236}">
                <a16:creationId xmlns:a16="http://schemas.microsoft.com/office/drawing/2014/main" id="{EBC99C81-2A50-064F-86D4-B0C990862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3252" y="509436"/>
            <a:ext cx="3762468" cy="3279782"/>
          </a:xfrm>
          <a:prstGeom prst="ellipse">
            <a:avLst/>
          </a:prstGeom>
        </p:spPr>
      </p:pic>
    </p:spTree>
    <p:extLst>
      <p:ext uri="{BB962C8B-B14F-4D97-AF65-F5344CB8AC3E}">
        <p14:creationId xmlns:p14="http://schemas.microsoft.com/office/powerpoint/2010/main" val="409287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88F034D1-08FC-9C4A-92F4-1E4726E0DE8E}"/>
              </a:ext>
            </a:extLst>
          </p:cNvPr>
          <p:cNvSpPr/>
          <p:nvPr/>
        </p:nvSpPr>
        <p:spPr>
          <a:xfrm>
            <a:off x="110836" y="5971309"/>
            <a:ext cx="1205346" cy="775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67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CAF9-6697-704E-AD90-21BFDD5A946E}"/>
              </a:ext>
            </a:extLst>
          </p:cNvPr>
          <p:cNvSpPr>
            <a:spLocks noGrp="1"/>
          </p:cNvSpPr>
          <p:nvPr>
            <p:ph type="title"/>
          </p:nvPr>
        </p:nvSpPr>
        <p:spPr>
          <a:xfrm>
            <a:off x="202259" y="723596"/>
            <a:ext cx="4281055" cy="1182256"/>
          </a:xfrm>
        </p:spPr>
        <p:txBody>
          <a:bodyPr/>
          <a:lstStyle/>
          <a:p>
            <a:r>
              <a:rPr lang="en-GB" sz="4800" dirty="0">
                <a:solidFill>
                  <a:schemeClr val="bg1"/>
                </a:solidFill>
              </a:rPr>
              <a:t>What Are the </a:t>
            </a:r>
            <a:r>
              <a:rPr lang="en-GB" sz="4800" dirty="0">
                <a:solidFill>
                  <a:srgbClr val="002060"/>
                </a:solidFill>
              </a:rPr>
              <a:t>Paralympic Games</a:t>
            </a:r>
            <a:r>
              <a:rPr lang="en-GB" sz="4800" dirty="0">
                <a:solidFill>
                  <a:schemeClr val="bg1"/>
                </a:solidFill>
              </a:rPr>
              <a:t>?</a:t>
            </a:r>
            <a:endParaRPr lang="en-US" sz="4800" dirty="0">
              <a:solidFill>
                <a:schemeClr val="bg1"/>
              </a:solidFill>
            </a:endParaRPr>
          </a:p>
        </p:txBody>
      </p:sp>
      <p:sp>
        <p:nvSpPr>
          <p:cNvPr id="3" name="Rectangle 2">
            <a:extLst>
              <a:ext uri="{FF2B5EF4-FFF2-40B4-BE49-F238E27FC236}">
                <a16:creationId xmlns:a16="http://schemas.microsoft.com/office/drawing/2014/main" id="{56B6F146-7EA2-6144-9E28-1FCC7F8A1973}"/>
              </a:ext>
            </a:extLst>
          </p:cNvPr>
          <p:cNvSpPr/>
          <p:nvPr/>
        </p:nvSpPr>
        <p:spPr>
          <a:xfrm>
            <a:off x="5334005" y="292926"/>
            <a:ext cx="3607736" cy="1077218"/>
          </a:xfrm>
          <a:prstGeom prst="rect">
            <a:avLst/>
          </a:prstGeom>
        </p:spPr>
        <p:txBody>
          <a:bodyPr wrap="square">
            <a:spAutoFit/>
          </a:bodyPr>
          <a:lstStyle/>
          <a:p>
            <a:r>
              <a:rPr lang="en-GB" sz="1600" dirty="0">
                <a:solidFill>
                  <a:schemeClr val="bg1"/>
                </a:solidFill>
              </a:rPr>
              <a:t>The Paralympic Games are an </a:t>
            </a:r>
            <a:r>
              <a:rPr lang="en-GB" sz="1600" b="1" dirty="0">
                <a:solidFill>
                  <a:schemeClr val="bg1"/>
                </a:solidFill>
              </a:rPr>
              <a:t>international competition </a:t>
            </a:r>
            <a:r>
              <a:rPr lang="en-GB" sz="1600" dirty="0">
                <a:solidFill>
                  <a:schemeClr val="bg1"/>
                </a:solidFill>
              </a:rPr>
              <a:t>where athletes from all over the world compete.</a:t>
            </a:r>
            <a:endParaRPr lang="en-US" sz="1600" dirty="0">
              <a:solidFill>
                <a:schemeClr val="bg1"/>
              </a:solidFill>
            </a:endParaRPr>
          </a:p>
        </p:txBody>
      </p:sp>
      <p:sp>
        <p:nvSpPr>
          <p:cNvPr id="4" name="Rectangle 3">
            <a:extLst>
              <a:ext uri="{FF2B5EF4-FFF2-40B4-BE49-F238E27FC236}">
                <a16:creationId xmlns:a16="http://schemas.microsoft.com/office/drawing/2014/main" id="{68FEAD8C-4AC0-7846-8516-407C43A5412D}"/>
              </a:ext>
            </a:extLst>
          </p:cNvPr>
          <p:cNvSpPr/>
          <p:nvPr/>
        </p:nvSpPr>
        <p:spPr>
          <a:xfrm>
            <a:off x="4281055" y="1575490"/>
            <a:ext cx="4660686" cy="1323439"/>
          </a:xfrm>
          <a:prstGeom prst="rect">
            <a:avLst/>
          </a:prstGeom>
        </p:spPr>
        <p:txBody>
          <a:bodyPr wrap="square">
            <a:spAutoFit/>
          </a:bodyPr>
          <a:lstStyle/>
          <a:p>
            <a:r>
              <a:rPr lang="en-GB" sz="1600" dirty="0">
                <a:solidFill>
                  <a:srgbClr val="002060"/>
                </a:solidFill>
              </a:rPr>
              <a:t>What makes the Paralympics unique is that all the athletes have some form of </a:t>
            </a:r>
            <a:r>
              <a:rPr lang="en-GB" sz="1600" b="1" dirty="0">
                <a:solidFill>
                  <a:srgbClr val="002060"/>
                </a:solidFill>
              </a:rPr>
              <a:t>physical, visual or intellectual difference</a:t>
            </a:r>
            <a:r>
              <a:rPr lang="en-GB" sz="1600" dirty="0">
                <a:solidFill>
                  <a:srgbClr val="002060"/>
                </a:solidFill>
              </a:rPr>
              <a:t> to the athletes who participate in the Olympic Games. </a:t>
            </a:r>
            <a:r>
              <a:rPr lang="en-GB" sz="1600" b="1" dirty="0">
                <a:solidFill>
                  <a:srgbClr val="002060"/>
                </a:solidFill>
              </a:rPr>
              <a:t>These impairments may disadvantage an athlete.</a:t>
            </a:r>
            <a:endParaRPr lang="en-US" sz="1600" b="1" dirty="0">
              <a:solidFill>
                <a:srgbClr val="002060"/>
              </a:solidFill>
            </a:endParaRPr>
          </a:p>
        </p:txBody>
      </p:sp>
      <p:sp>
        <p:nvSpPr>
          <p:cNvPr id="5" name="Rectangle 4">
            <a:extLst>
              <a:ext uri="{FF2B5EF4-FFF2-40B4-BE49-F238E27FC236}">
                <a16:creationId xmlns:a16="http://schemas.microsoft.com/office/drawing/2014/main" id="{90EA890C-5E82-CD42-9681-FED569A17446}"/>
              </a:ext>
            </a:extLst>
          </p:cNvPr>
          <p:cNvSpPr/>
          <p:nvPr/>
        </p:nvSpPr>
        <p:spPr>
          <a:xfrm>
            <a:off x="5223166" y="3159695"/>
            <a:ext cx="3823852" cy="830997"/>
          </a:xfrm>
          <a:prstGeom prst="rect">
            <a:avLst/>
          </a:prstGeom>
        </p:spPr>
        <p:txBody>
          <a:bodyPr wrap="square">
            <a:spAutoFit/>
          </a:bodyPr>
          <a:lstStyle/>
          <a:p>
            <a:r>
              <a:rPr lang="en-GB" sz="1600" dirty="0">
                <a:solidFill>
                  <a:schemeClr val="bg1"/>
                </a:solidFill>
              </a:rPr>
              <a:t>Some people call these differences ‘</a:t>
            </a:r>
            <a:r>
              <a:rPr lang="en-GB" sz="1600" b="1" dirty="0">
                <a:solidFill>
                  <a:schemeClr val="bg1"/>
                </a:solidFill>
              </a:rPr>
              <a:t>disabilities</a:t>
            </a:r>
            <a:r>
              <a:rPr lang="en-GB" sz="1600" dirty="0">
                <a:solidFill>
                  <a:schemeClr val="bg1"/>
                </a:solidFill>
              </a:rPr>
              <a:t>’, while others prefer alternative phrasing.</a:t>
            </a:r>
            <a:endParaRPr lang="en-US" sz="1600" dirty="0">
              <a:solidFill>
                <a:schemeClr val="bg1"/>
              </a:solidFill>
            </a:endParaRPr>
          </a:p>
        </p:txBody>
      </p:sp>
      <p:sp>
        <p:nvSpPr>
          <p:cNvPr id="6" name="Rectangle 5">
            <a:extLst>
              <a:ext uri="{FF2B5EF4-FFF2-40B4-BE49-F238E27FC236}">
                <a16:creationId xmlns:a16="http://schemas.microsoft.com/office/drawing/2014/main" id="{E3B9701D-BCEA-6C4D-B6D0-AC6BEB15915D}"/>
              </a:ext>
            </a:extLst>
          </p:cNvPr>
          <p:cNvSpPr/>
          <p:nvPr/>
        </p:nvSpPr>
        <p:spPr>
          <a:xfrm>
            <a:off x="5223166" y="4389851"/>
            <a:ext cx="3823852" cy="2062103"/>
          </a:xfrm>
          <a:prstGeom prst="rect">
            <a:avLst/>
          </a:prstGeom>
        </p:spPr>
        <p:txBody>
          <a:bodyPr wrap="square">
            <a:spAutoFit/>
          </a:bodyPr>
          <a:lstStyle/>
          <a:p>
            <a:r>
              <a:rPr lang="en-GB" sz="1600" dirty="0">
                <a:solidFill>
                  <a:srgbClr val="002060"/>
                </a:solidFill>
              </a:rPr>
              <a:t>While the Olympic Games are held every four years in summer, </a:t>
            </a:r>
            <a:r>
              <a:rPr lang="en-GB" sz="1600" b="1" dirty="0">
                <a:solidFill>
                  <a:srgbClr val="002060"/>
                </a:solidFill>
              </a:rPr>
              <a:t>the Paralympic Games take place every two years</a:t>
            </a:r>
            <a:r>
              <a:rPr lang="en-GB" sz="1600" dirty="0">
                <a:solidFill>
                  <a:srgbClr val="002060"/>
                </a:solidFill>
              </a:rPr>
              <a:t>, alternating between Winter Games and Summer Games. Since the late 20</a:t>
            </a:r>
            <a:r>
              <a:rPr lang="en-GB" sz="1600" baseline="30000" dirty="0">
                <a:solidFill>
                  <a:srgbClr val="002060"/>
                </a:solidFill>
              </a:rPr>
              <a:t>th</a:t>
            </a:r>
            <a:r>
              <a:rPr lang="en-GB" sz="1600" dirty="0">
                <a:solidFill>
                  <a:srgbClr val="002060"/>
                </a:solidFill>
              </a:rPr>
              <a:t> century, the Paralympics have been held in the </a:t>
            </a:r>
            <a:r>
              <a:rPr lang="en-GB" sz="1600" b="1" dirty="0">
                <a:solidFill>
                  <a:srgbClr val="002060"/>
                </a:solidFill>
              </a:rPr>
              <a:t>same city that hosts the Olympic Games</a:t>
            </a:r>
            <a:r>
              <a:rPr lang="en-GB" sz="1600" dirty="0">
                <a:solidFill>
                  <a:srgbClr val="002060"/>
                </a:solidFill>
              </a:rPr>
              <a:t>.</a:t>
            </a:r>
            <a:endParaRPr lang="en-US" sz="1600" dirty="0">
              <a:solidFill>
                <a:srgbClr val="002060"/>
              </a:solidFill>
            </a:endParaRPr>
          </a:p>
        </p:txBody>
      </p:sp>
      <p:pic>
        <p:nvPicPr>
          <p:cNvPr id="8" name="Picture 7" descr="A person in a wheelchair&#10;&#10;Description automatically generated with medium confidence">
            <a:extLst>
              <a:ext uri="{FF2B5EF4-FFF2-40B4-BE49-F238E27FC236}">
                <a16:creationId xmlns:a16="http://schemas.microsoft.com/office/drawing/2014/main" id="{63F0E7DA-00EF-8748-8CB6-33B5945D0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34" y="2438422"/>
            <a:ext cx="5587062" cy="4793673"/>
          </a:xfrm>
          <a:prstGeom prst="rect">
            <a:avLst/>
          </a:prstGeom>
        </p:spPr>
      </p:pic>
      <p:sp>
        <p:nvSpPr>
          <p:cNvPr id="9" name="Rectangle 8">
            <a:extLst>
              <a:ext uri="{FF2B5EF4-FFF2-40B4-BE49-F238E27FC236}">
                <a16:creationId xmlns:a16="http://schemas.microsoft.com/office/drawing/2014/main" id="{D1A45FE4-7F89-7043-9617-64592B8ADC18}"/>
              </a:ext>
            </a:extLst>
          </p:cNvPr>
          <p:cNvSpPr/>
          <p:nvPr/>
        </p:nvSpPr>
        <p:spPr>
          <a:xfrm>
            <a:off x="4281055" y="3671455"/>
            <a:ext cx="595745" cy="512618"/>
          </a:xfrm>
          <a:prstGeom prst="rect">
            <a:avLst/>
          </a:prstGeom>
          <a:solidFill>
            <a:srgbClr val="FF6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in a wheelchair&#10;&#10;Description automatically generated with medium confidence">
            <a:extLst>
              <a:ext uri="{FF2B5EF4-FFF2-40B4-BE49-F238E27FC236}">
                <a16:creationId xmlns:a16="http://schemas.microsoft.com/office/drawing/2014/main" id="{2F5956DA-C7DC-4446-A38B-11508BBA5011}"/>
              </a:ext>
            </a:extLst>
          </p:cNvPr>
          <p:cNvPicPr>
            <a:picLocks noChangeAspect="1"/>
          </p:cNvPicPr>
          <p:nvPr/>
        </p:nvPicPr>
        <p:blipFill rotWithShape="1">
          <a:blip r:embed="rId3">
            <a:extLst>
              <a:ext uri="{28A0092B-C50C-407E-A947-70E740481C1C}">
                <a14:useLocalDpi xmlns:a14="http://schemas.microsoft.com/office/drawing/2010/main" val="0"/>
              </a:ext>
            </a:extLst>
          </a:blip>
          <a:srcRect l="93850" t="26836" b="62471"/>
          <a:stretch/>
        </p:blipFill>
        <p:spPr>
          <a:xfrm>
            <a:off x="3937428" y="-767326"/>
            <a:ext cx="343627" cy="512618"/>
          </a:xfrm>
          <a:prstGeom prst="rect">
            <a:avLst/>
          </a:prstGeom>
        </p:spPr>
      </p:pic>
    </p:spTree>
    <p:extLst>
      <p:ext uri="{BB962C8B-B14F-4D97-AF65-F5344CB8AC3E}">
        <p14:creationId xmlns:p14="http://schemas.microsoft.com/office/powerpoint/2010/main" val="39713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0" presetClass="path" presetSubtype="0" accel="50000" fill="hold" nodeType="afterEffect">
                                  <p:stCondLst>
                                    <p:cond delay="0"/>
                                  </p:stCondLst>
                                  <p:childTnLst>
                                    <p:animMotion origin="layout" path="M 1.38889E-6 2.59259E-6 C -0.00556 0.3493 -0.01111 0.69884 -0.00226 0.80046 C 0.0066 0.90185 0.04774 0.6375 0.0533 0.60903 " pathEditMode="relative" rAng="0" ptsTypes="AAA">
                                      <p:cBhvr>
                                        <p:cTn id="37" dur="2000" fill="hold"/>
                                        <p:tgtEl>
                                          <p:spTgt spid="10"/>
                                        </p:tgtEl>
                                        <p:attrNameLst>
                                          <p:attrName>ppt_x</p:attrName>
                                          <p:attrName>ppt_y</p:attrName>
                                        </p:attrNameLst>
                                      </p:cBhvr>
                                      <p:rCtr x="2309" y="4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5F06AE-0D9F-814A-B419-227935A4A170}"/>
              </a:ext>
            </a:extLst>
          </p:cNvPr>
          <p:cNvSpPr>
            <a:spLocks noGrp="1"/>
          </p:cNvSpPr>
          <p:nvPr>
            <p:ph type="title"/>
          </p:nvPr>
        </p:nvSpPr>
        <p:spPr>
          <a:xfrm>
            <a:off x="3874147" y="666446"/>
            <a:ext cx="5469879" cy="1182256"/>
          </a:xfrm>
        </p:spPr>
        <p:txBody>
          <a:bodyPr/>
          <a:lstStyle/>
          <a:p>
            <a:r>
              <a:rPr lang="en-GB" sz="4800" dirty="0">
                <a:solidFill>
                  <a:schemeClr val="bg1"/>
                </a:solidFill>
              </a:rPr>
              <a:t>When Did the </a:t>
            </a:r>
            <a:r>
              <a:rPr lang="en-GB" sz="4800" dirty="0">
                <a:solidFill>
                  <a:srgbClr val="002060"/>
                </a:solidFill>
              </a:rPr>
              <a:t>Paralympic Games </a:t>
            </a:r>
            <a:r>
              <a:rPr lang="en-GB" sz="4800" dirty="0">
                <a:solidFill>
                  <a:schemeClr val="bg1"/>
                </a:solidFill>
              </a:rPr>
              <a:t>Start?</a:t>
            </a:r>
            <a:endParaRPr lang="en-US" sz="4800" dirty="0">
              <a:solidFill>
                <a:schemeClr val="bg1"/>
              </a:solidFill>
            </a:endParaRPr>
          </a:p>
        </p:txBody>
      </p:sp>
      <p:sp>
        <p:nvSpPr>
          <p:cNvPr id="4" name="Rectangle 3">
            <a:extLst>
              <a:ext uri="{FF2B5EF4-FFF2-40B4-BE49-F238E27FC236}">
                <a16:creationId xmlns:a16="http://schemas.microsoft.com/office/drawing/2014/main" id="{EDBA29D1-B0B3-6D47-959E-9DDE86AE0688}"/>
              </a:ext>
            </a:extLst>
          </p:cNvPr>
          <p:cNvSpPr/>
          <p:nvPr/>
        </p:nvSpPr>
        <p:spPr>
          <a:xfrm>
            <a:off x="4800601" y="3815497"/>
            <a:ext cx="3957637" cy="2062103"/>
          </a:xfrm>
          <a:prstGeom prst="rect">
            <a:avLst/>
          </a:prstGeom>
        </p:spPr>
        <p:txBody>
          <a:bodyPr wrap="square">
            <a:spAutoFit/>
          </a:bodyPr>
          <a:lstStyle/>
          <a:p>
            <a:r>
              <a:rPr lang="en-GB" sz="1600" dirty="0">
                <a:solidFill>
                  <a:srgbClr val="002060"/>
                </a:solidFill>
              </a:rPr>
              <a:t>On 29</a:t>
            </a:r>
            <a:r>
              <a:rPr lang="en-GB" sz="1600" baseline="30000" dirty="0">
                <a:solidFill>
                  <a:srgbClr val="002060"/>
                </a:solidFill>
              </a:rPr>
              <a:t>th</a:t>
            </a:r>
            <a:r>
              <a:rPr lang="en-GB" sz="1600" dirty="0">
                <a:solidFill>
                  <a:srgbClr val="002060"/>
                </a:solidFill>
              </a:rPr>
              <a:t> July 1948, </a:t>
            </a:r>
            <a:r>
              <a:rPr lang="en-GB" sz="1600" dirty="0" err="1">
                <a:solidFill>
                  <a:srgbClr val="002060"/>
                </a:solidFill>
              </a:rPr>
              <a:t>Dr.</a:t>
            </a:r>
            <a:r>
              <a:rPr lang="en-GB" sz="1600" dirty="0">
                <a:solidFill>
                  <a:srgbClr val="002060"/>
                </a:solidFill>
              </a:rPr>
              <a:t> Guttmann, an English neurosurgeon and the founder of the Paralympic Games, organised a </a:t>
            </a:r>
            <a:r>
              <a:rPr lang="en-GB" sz="1600" b="1" dirty="0">
                <a:solidFill>
                  <a:srgbClr val="002060"/>
                </a:solidFill>
              </a:rPr>
              <a:t>competition for wheelchair athletes</a:t>
            </a:r>
            <a:r>
              <a:rPr lang="en-GB" sz="1600" dirty="0">
                <a:solidFill>
                  <a:srgbClr val="002060"/>
                </a:solidFill>
              </a:rPr>
              <a:t>. </a:t>
            </a:r>
          </a:p>
          <a:p>
            <a:endParaRPr lang="en-GB" sz="1600" dirty="0">
              <a:solidFill>
                <a:srgbClr val="002060"/>
              </a:solidFill>
            </a:endParaRPr>
          </a:p>
          <a:p>
            <a:r>
              <a:rPr lang="en-GB" sz="1600" dirty="0">
                <a:solidFill>
                  <a:srgbClr val="002060"/>
                </a:solidFill>
              </a:rPr>
              <a:t>In this competition, Second World War veterans with spinal cord injuries took part in archery. </a:t>
            </a:r>
            <a:endParaRPr lang="en-US" sz="1600" dirty="0">
              <a:solidFill>
                <a:srgbClr val="002060"/>
              </a:solidFill>
            </a:endParaRPr>
          </a:p>
        </p:txBody>
      </p:sp>
      <p:pic>
        <p:nvPicPr>
          <p:cNvPr id="6" name="Picture 5" descr="Diagram&#10;&#10;Description automatically generated">
            <a:extLst>
              <a:ext uri="{FF2B5EF4-FFF2-40B4-BE49-F238E27FC236}">
                <a16:creationId xmlns:a16="http://schemas.microsoft.com/office/drawing/2014/main" id="{5188ECE6-4532-BD4C-B8C5-F29F6D92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87" y="925089"/>
            <a:ext cx="7772400" cy="5780816"/>
          </a:xfrm>
          <a:prstGeom prst="rect">
            <a:avLst/>
          </a:prstGeom>
        </p:spPr>
      </p:pic>
    </p:spTree>
    <p:extLst>
      <p:ext uri="{BB962C8B-B14F-4D97-AF65-F5344CB8AC3E}">
        <p14:creationId xmlns:p14="http://schemas.microsoft.com/office/powerpoint/2010/main" val="1077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5F06AE-0D9F-814A-B419-227935A4A170}"/>
              </a:ext>
            </a:extLst>
          </p:cNvPr>
          <p:cNvSpPr>
            <a:spLocks noGrp="1"/>
          </p:cNvSpPr>
          <p:nvPr>
            <p:ph type="title"/>
          </p:nvPr>
        </p:nvSpPr>
        <p:spPr>
          <a:xfrm>
            <a:off x="3874147" y="666446"/>
            <a:ext cx="5469879" cy="1182256"/>
          </a:xfrm>
        </p:spPr>
        <p:txBody>
          <a:bodyPr/>
          <a:lstStyle/>
          <a:p>
            <a:r>
              <a:rPr lang="en-GB" sz="4800" dirty="0">
                <a:solidFill>
                  <a:schemeClr val="bg1"/>
                </a:solidFill>
              </a:rPr>
              <a:t>When Did the </a:t>
            </a:r>
            <a:r>
              <a:rPr lang="en-GB" sz="4800" dirty="0">
                <a:solidFill>
                  <a:srgbClr val="002060"/>
                </a:solidFill>
              </a:rPr>
              <a:t>Paralympic Games </a:t>
            </a:r>
            <a:r>
              <a:rPr lang="en-GB" sz="4800" dirty="0">
                <a:solidFill>
                  <a:schemeClr val="bg1"/>
                </a:solidFill>
              </a:rPr>
              <a:t>Start?</a:t>
            </a:r>
            <a:endParaRPr lang="en-US" sz="4800" dirty="0">
              <a:solidFill>
                <a:schemeClr val="bg1"/>
              </a:solidFill>
            </a:endParaRPr>
          </a:p>
        </p:txBody>
      </p:sp>
      <p:sp>
        <p:nvSpPr>
          <p:cNvPr id="4" name="Rectangle 3">
            <a:extLst>
              <a:ext uri="{FF2B5EF4-FFF2-40B4-BE49-F238E27FC236}">
                <a16:creationId xmlns:a16="http://schemas.microsoft.com/office/drawing/2014/main" id="{EDBA29D1-B0B3-6D47-959E-9DDE86AE0688}"/>
              </a:ext>
            </a:extLst>
          </p:cNvPr>
          <p:cNvSpPr/>
          <p:nvPr/>
        </p:nvSpPr>
        <p:spPr>
          <a:xfrm>
            <a:off x="4730280" y="4610940"/>
            <a:ext cx="3957637" cy="1323439"/>
          </a:xfrm>
          <a:prstGeom prst="rect">
            <a:avLst/>
          </a:prstGeom>
        </p:spPr>
        <p:txBody>
          <a:bodyPr wrap="square">
            <a:spAutoFit/>
          </a:bodyPr>
          <a:lstStyle/>
          <a:p>
            <a:r>
              <a:rPr lang="en-GB" sz="1600" dirty="0">
                <a:solidFill>
                  <a:srgbClr val="002060"/>
                </a:solidFill>
              </a:rPr>
              <a:t>He named the competition ‘</a:t>
            </a:r>
            <a:r>
              <a:rPr lang="en-GB" sz="1600" b="1" dirty="0">
                <a:solidFill>
                  <a:srgbClr val="002060"/>
                </a:solidFill>
              </a:rPr>
              <a:t>the Stoke Mandeville Games</a:t>
            </a:r>
            <a:r>
              <a:rPr lang="en-GB" sz="1600" dirty="0">
                <a:solidFill>
                  <a:srgbClr val="002060"/>
                </a:solidFill>
              </a:rPr>
              <a:t>’, which later became the Paralympic Games. They took place in 1960 in Rome, with 400 athletes from 23 countries taking part.</a:t>
            </a:r>
            <a:endParaRPr lang="en-US" sz="1600" dirty="0">
              <a:solidFill>
                <a:srgbClr val="002060"/>
              </a:solidFill>
            </a:endParaRPr>
          </a:p>
        </p:txBody>
      </p:sp>
      <p:pic>
        <p:nvPicPr>
          <p:cNvPr id="5" name="Picture 4">
            <a:extLst>
              <a:ext uri="{FF2B5EF4-FFF2-40B4-BE49-F238E27FC236}">
                <a16:creationId xmlns:a16="http://schemas.microsoft.com/office/drawing/2014/main" id="{58D5A622-894F-C94A-BD89-B2E57315B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01" y="214312"/>
            <a:ext cx="3379075" cy="6429375"/>
          </a:xfrm>
          <a:prstGeom prst="rect">
            <a:avLst/>
          </a:prstGeom>
        </p:spPr>
      </p:pic>
    </p:spTree>
    <p:extLst>
      <p:ext uri="{BB962C8B-B14F-4D97-AF65-F5344CB8AC3E}">
        <p14:creationId xmlns:p14="http://schemas.microsoft.com/office/powerpoint/2010/main" val="20529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5F06AE-0D9F-814A-B419-227935A4A170}"/>
              </a:ext>
            </a:extLst>
          </p:cNvPr>
          <p:cNvSpPr>
            <a:spLocks noGrp="1"/>
          </p:cNvSpPr>
          <p:nvPr>
            <p:ph type="title"/>
          </p:nvPr>
        </p:nvSpPr>
        <p:spPr>
          <a:xfrm>
            <a:off x="-297804" y="1200150"/>
            <a:ext cx="4141142" cy="977164"/>
          </a:xfrm>
        </p:spPr>
        <p:txBody>
          <a:bodyPr/>
          <a:lstStyle/>
          <a:p>
            <a:r>
              <a:rPr lang="en-GB" sz="4400" dirty="0">
                <a:solidFill>
                  <a:schemeClr val="bg1"/>
                </a:solidFill>
              </a:rPr>
              <a:t>Taking Part </a:t>
            </a:r>
            <a:r>
              <a:rPr lang="en-GB" sz="7200" dirty="0">
                <a:solidFill>
                  <a:schemeClr val="bg1"/>
                </a:solidFill>
              </a:rPr>
              <a:t>in the </a:t>
            </a:r>
            <a:r>
              <a:rPr lang="en-GB" sz="4400" dirty="0">
                <a:solidFill>
                  <a:srgbClr val="002060"/>
                </a:solidFill>
              </a:rPr>
              <a:t>Paralympic Games</a:t>
            </a:r>
            <a:endParaRPr lang="en-US" sz="4400" dirty="0">
              <a:solidFill>
                <a:srgbClr val="002060"/>
              </a:solidFill>
            </a:endParaRPr>
          </a:p>
        </p:txBody>
      </p:sp>
      <p:sp>
        <p:nvSpPr>
          <p:cNvPr id="4" name="Rectangle 3">
            <a:extLst>
              <a:ext uri="{FF2B5EF4-FFF2-40B4-BE49-F238E27FC236}">
                <a16:creationId xmlns:a16="http://schemas.microsoft.com/office/drawing/2014/main" id="{EDBA29D1-B0B3-6D47-959E-9DDE86AE0688}"/>
              </a:ext>
            </a:extLst>
          </p:cNvPr>
          <p:cNvSpPr/>
          <p:nvPr/>
        </p:nvSpPr>
        <p:spPr>
          <a:xfrm>
            <a:off x="286867" y="4110878"/>
            <a:ext cx="3957637" cy="2554545"/>
          </a:xfrm>
          <a:prstGeom prst="rect">
            <a:avLst/>
          </a:prstGeom>
        </p:spPr>
        <p:txBody>
          <a:bodyPr wrap="square">
            <a:spAutoFit/>
          </a:bodyPr>
          <a:lstStyle/>
          <a:p>
            <a:r>
              <a:rPr lang="en-GB" sz="1600" dirty="0">
                <a:solidFill>
                  <a:srgbClr val="002060"/>
                </a:solidFill>
              </a:rPr>
              <a:t>In the Paralympic Games, athletes with visual, physical and/or intellectual impairments </a:t>
            </a:r>
            <a:r>
              <a:rPr lang="en-GB" sz="1600" b="1" dirty="0">
                <a:solidFill>
                  <a:srgbClr val="002060"/>
                </a:solidFill>
              </a:rPr>
              <a:t>all have the opportunity to compete. </a:t>
            </a:r>
          </a:p>
          <a:p>
            <a:endParaRPr lang="en-GB" sz="1600" dirty="0">
              <a:solidFill>
                <a:srgbClr val="002060"/>
              </a:solidFill>
            </a:endParaRPr>
          </a:p>
          <a:p>
            <a:r>
              <a:rPr lang="en-GB" sz="1600" dirty="0">
                <a:solidFill>
                  <a:schemeClr val="bg1"/>
                </a:solidFill>
              </a:rPr>
              <a:t>These impairments can lead to a competitive disadvantage, so a </a:t>
            </a:r>
            <a:r>
              <a:rPr lang="en-GB" sz="1600" b="1" dirty="0">
                <a:solidFill>
                  <a:schemeClr val="bg1"/>
                </a:solidFill>
              </a:rPr>
              <a:t>system has been put in place to ensure that all competitors have the best opportunity to succeed</a:t>
            </a:r>
            <a:r>
              <a:rPr lang="en-GB" sz="1600" dirty="0">
                <a:solidFill>
                  <a:schemeClr val="bg1"/>
                </a:solidFill>
              </a:rPr>
              <a:t>.</a:t>
            </a:r>
            <a:endParaRPr lang="en-US" sz="1600" dirty="0">
              <a:solidFill>
                <a:schemeClr val="bg1"/>
              </a:solidFill>
            </a:endParaRPr>
          </a:p>
        </p:txBody>
      </p:sp>
      <p:pic>
        <p:nvPicPr>
          <p:cNvPr id="6" name="Picture 5" descr="A picture containing text&#10;&#10;Description automatically generated">
            <a:extLst>
              <a:ext uri="{FF2B5EF4-FFF2-40B4-BE49-F238E27FC236}">
                <a16:creationId xmlns:a16="http://schemas.microsoft.com/office/drawing/2014/main" id="{6ADDEDA1-CC7F-5147-8126-D71FD7E730A4}"/>
              </a:ext>
            </a:extLst>
          </p:cNvPr>
          <p:cNvPicPr>
            <a:picLocks noChangeAspect="1"/>
          </p:cNvPicPr>
          <p:nvPr/>
        </p:nvPicPr>
        <p:blipFill rotWithShape="1">
          <a:blip r:embed="rId3">
            <a:extLst>
              <a:ext uri="{28A0092B-C50C-407E-A947-70E740481C1C}">
                <a14:useLocalDpi xmlns:a14="http://schemas.microsoft.com/office/drawing/2010/main" val="0"/>
              </a:ext>
            </a:extLst>
          </a:blip>
          <a:srcRect l="6408" t="-18500" r="13603" b="20626"/>
          <a:stretch/>
        </p:blipFill>
        <p:spPr>
          <a:xfrm>
            <a:off x="3843337" y="-1257499"/>
            <a:ext cx="5626781" cy="6765164"/>
          </a:xfrm>
          <a:prstGeom prst="ellipse">
            <a:avLst/>
          </a:prstGeom>
        </p:spPr>
      </p:pic>
      <p:pic>
        <p:nvPicPr>
          <p:cNvPr id="7" name="Picture 6" descr="A picture containing text&#10;&#10;Description automatically generated">
            <a:extLst>
              <a:ext uri="{FF2B5EF4-FFF2-40B4-BE49-F238E27FC236}">
                <a16:creationId xmlns:a16="http://schemas.microsoft.com/office/drawing/2014/main" id="{FEF99ADB-257D-7748-8EB0-B06F4791F0FF}"/>
              </a:ext>
            </a:extLst>
          </p:cNvPr>
          <p:cNvPicPr>
            <a:picLocks noChangeAspect="1"/>
          </p:cNvPicPr>
          <p:nvPr/>
        </p:nvPicPr>
        <p:blipFill rotWithShape="1">
          <a:blip r:embed="rId3">
            <a:extLst>
              <a:ext uri="{28A0092B-C50C-407E-A947-70E740481C1C}">
                <a14:useLocalDpi xmlns:a14="http://schemas.microsoft.com/office/drawing/2010/main" val="0"/>
              </a:ext>
            </a:extLst>
          </a:blip>
          <a:srcRect l="-10743" t="-18500" r="13603" b="25548"/>
          <a:stretch/>
        </p:blipFill>
        <p:spPr>
          <a:xfrm>
            <a:off x="2636874" y="-1257499"/>
            <a:ext cx="6833243" cy="6424922"/>
          </a:xfrm>
          <a:prstGeom prst="ellipse">
            <a:avLst/>
          </a:prstGeom>
        </p:spPr>
      </p:pic>
    </p:spTree>
    <p:extLst>
      <p:ext uri="{BB962C8B-B14F-4D97-AF65-F5344CB8AC3E}">
        <p14:creationId xmlns:p14="http://schemas.microsoft.com/office/powerpoint/2010/main" val="171085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5F06AE-0D9F-814A-B419-227935A4A170}"/>
              </a:ext>
            </a:extLst>
          </p:cNvPr>
          <p:cNvSpPr>
            <a:spLocks noGrp="1"/>
          </p:cNvSpPr>
          <p:nvPr>
            <p:ph type="title"/>
          </p:nvPr>
        </p:nvSpPr>
        <p:spPr>
          <a:xfrm>
            <a:off x="-297804" y="1200150"/>
            <a:ext cx="4141142" cy="977164"/>
          </a:xfrm>
        </p:spPr>
        <p:txBody>
          <a:bodyPr/>
          <a:lstStyle/>
          <a:p>
            <a:r>
              <a:rPr lang="en-GB" sz="4400" dirty="0">
                <a:solidFill>
                  <a:schemeClr val="bg1"/>
                </a:solidFill>
              </a:rPr>
              <a:t>Taking Part </a:t>
            </a:r>
            <a:r>
              <a:rPr lang="en-GB" sz="7200" dirty="0">
                <a:solidFill>
                  <a:schemeClr val="bg1"/>
                </a:solidFill>
              </a:rPr>
              <a:t>in the </a:t>
            </a:r>
            <a:r>
              <a:rPr lang="en-GB" sz="4400" dirty="0">
                <a:solidFill>
                  <a:srgbClr val="002060"/>
                </a:solidFill>
              </a:rPr>
              <a:t>Paralympic Games</a:t>
            </a:r>
            <a:endParaRPr lang="en-US" sz="4400" dirty="0">
              <a:solidFill>
                <a:srgbClr val="002060"/>
              </a:solidFill>
            </a:endParaRPr>
          </a:p>
        </p:txBody>
      </p:sp>
      <p:sp>
        <p:nvSpPr>
          <p:cNvPr id="4" name="Rectangle 3">
            <a:extLst>
              <a:ext uri="{FF2B5EF4-FFF2-40B4-BE49-F238E27FC236}">
                <a16:creationId xmlns:a16="http://schemas.microsoft.com/office/drawing/2014/main" id="{EDBA29D1-B0B3-6D47-959E-9DDE86AE0688}"/>
              </a:ext>
            </a:extLst>
          </p:cNvPr>
          <p:cNvSpPr/>
          <p:nvPr/>
        </p:nvSpPr>
        <p:spPr>
          <a:xfrm>
            <a:off x="252208" y="4774687"/>
            <a:ext cx="3957637" cy="1815882"/>
          </a:xfrm>
          <a:prstGeom prst="rect">
            <a:avLst/>
          </a:prstGeom>
        </p:spPr>
        <p:txBody>
          <a:bodyPr wrap="square">
            <a:spAutoFit/>
          </a:bodyPr>
          <a:lstStyle/>
          <a:p>
            <a:r>
              <a:rPr lang="en-GB" sz="1600" dirty="0">
                <a:solidFill>
                  <a:srgbClr val="002060"/>
                </a:solidFill>
              </a:rPr>
              <a:t>This system is called ‘</a:t>
            </a:r>
            <a:r>
              <a:rPr lang="en-GB" sz="1600" b="1" dirty="0">
                <a:solidFill>
                  <a:srgbClr val="002060"/>
                </a:solidFill>
              </a:rPr>
              <a:t>classification</a:t>
            </a:r>
            <a:r>
              <a:rPr lang="en-GB" sz="1600" dirty="0">
                <a:solidFill>
                  <a:srgbClr val="002060"/>
                </a:solidFill>
              </a:rPr>
              <a:t>’ and it ensures that the athlete’s success is determined by their skill, mental focus, power, fitness and endurance. </a:t>
            </a:r>
          </a:p>
          <a:p>
            <a:endParaRPr lang="en-GB" sz="1600" dirty="0">
              <a:solidFill>
                <a:srgbClr val="002060"/>
              </a:solidFill>
            </a:endParaRPr>
          </a:p>
          <a:p>
            <a:r>
              <a:rPr lang="en-GB" sz="1600" dirty="0">
                <a:solidFill>
                  <a:srgbClr val="002060"/>
                </a:solidFill>
              </a:rPr>
              <a:t>You can find out more about the Paralympic Games classifications </a:t>
            </a:r>
            <a:r>
              <a:rPr lang="en-GB" sz="1600" b="1" dirty="0">
                <a:solidFill>
                  <a:schemeClr val="bg1"/>
                </a:solidFill>
                <a:hlinkClick r:id="rId3">
                  <a:extLst>
                    <a:ext uri="{A12FA001-AC4F-418D-AE19-62706E023703}">
                      <ahyp:hlinkClr xmlns:ahyp="http://schemas.microsoft.com/office/drawing/2018/hyperlinkcolor" val="tx"/>
                    </a:ext>
                  </a:extLst>
                </a:hlinkClick>
              </a:rPr>
              <a:t>here</a:t>
            </a:r>
            <a:r>
              <a:rPr lang="en-GB" sz="1600" dirty="0">
                <a:solidFill>
                  <a:srgbClr val="002060"/>
                </a:solidFill>
              </a:rPr>
              <a:t>. </a:t>
            </a:r>
            <a:endParaRPr lang="en-US" sz="1600" dirty="0">
              <a:solidFill>
                <a:schemeClr val="bg1"/>
              </a:solidFill>
            </a:endParaRPr>
          </a:p>
        </p:txBody>
      </p:sp>
      <p:pic>
        <p:nvPicPr>
          <p:cNvPr id="5" name="Picture 4">
            <a:extLst>
              <a:ext uri="{FF2B5EF4-FFF2-40B4-BE49-F238E27FC236}">
                <a16:creationId xmlns:a16="http://schemas.microsoft.com/office/drawing/2014/main" id="{B23478C0-6F2E-D446-AA08-38DE554B7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338" y="438798"/>
            <a:ext cx="5048454" cy="4680686"/>
          </a:xfrm>
          <a:prstGeom prst="rect">
            <a:avLst/>
          </a:prstGeom>
        </p:spPr>
      </p:pic>
    </p:spTree>
    <p:extLst>
      <p:ext uri="{BB962C8B-B14F-4D97-AF65-F5344CB8AC3E}">
        <p14:creationId xmlns:p14="http://schemas.microsoft.com/office/powerpoint/2010/main" val="34968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AEDAE4-A8CD-C643-B8FC-3634ED1F1498}"/>
              </a:ext>
            </a:extLst>
          </p:cNvPr>
          <p:cNvSpPr>
            <a:spLocks noGrp="1"/>
          </p:cNvSpPr>
          <p:nvPr>
            <p:ph type="title"/>
          </p:nvPr>
        </p:nvSpPr>
        <p:spPr>
          <a:xfrm>
            <a:off x="3345510" y="323547"/>
            <a:ext cx="5469879" cy="1182256"/>
          </a:xfrm>
        </p:spPr>
        <p:txBody>
          <a:bodyPr/>
          <a:lstStyle/>
          <a:p>
            <a:r>
              <a:rPr lang="en-GB" sz="4800" dirty="0">
                <a:solidFill>
                  <a:schemeClr val="bg1"/>
                </a:solidFill>
              </a:rPr>
              <a:t>Classification of Impairments</a:t>
            </a:r>
            <a:endParaRPr lang="en-US" sz="4800" dirty="0">
              <a:solidFill>
                <a:schemeClr val="bg1"/>
              </a:solidFill>
            </a:endParaRPr>
          </a:p>
        </p:txBody>
      </p:sp>
      <p:sp>
        <p:nvSpPr>
          <p:cNvPr id="4" name="Rectangle 3">
            <a:extLst>
              <a:ext uri="{FF2B5EF4-FFF2-40B4-BE49-F238E27FC236}">
                <a16:creationId xmlns:a16="http://schemas.microsoft.com/office/drawing/2014/main" id="{B055D9F8-B9B4-364B-91FD-C8EF86248B7F}"/>
              </a:ext>
            </a:extLst>
          </p:cNvPr>
          <p:cNvSpPr/>
          <p:nvPr/>
        </p:nvSpPr>
        <p:spPr>
          <a:xfrm>
            <a:off x="4386264" y="1649322"/>
            <a:ext cx="4572000" cy="830997"/>
          </a:xfrm>
          <a:prstGeom prst="rect">
            <a:avLst/>
          </a:prstGeom>
        </p:spPr>
        <p:txBody>
          <a:bodyPr>
            <a:spAutoFit/>
          </a:bodyPr>
          <a:lstStyle/>
          <a:p>
            <a:r>
              <a:rPr lang="en-GB" sz="1600" dirty="0">
                <a:solidFill>
                  <a:schemeClr val="bg1"/>
                </a:solidFill>
              </a:rPr>
              <a:t>The impairments which Paralympic athletes might experience are classified into the following categories:</a:t>
            </a:r>
            <a:endParaRPr lang="en-US" sz="1600" dirty="0">
              <a:solidFill>
                <a:schemeClr val="bg1"/>
              </a:solidFill>
            </a:endParaRPr>
          </a:p>
        </p:txBody>
      </p:sp>
      <p:sp>
        <p:nvSpPr>
          <p:cNvPr id="5" name="Rectangle 4">
            <a:extLst>
              <a:ext uri="{FF2B5EF4-FFF2-40B4-BE49-F238E27FC236}">
                <a16:creationId xmlns:a16="http://schemas.microsoft.com/office/drawing/2014/main" id="{6D29DB31-A89A-564E-958D-CAF2F2597B3E}"/>
              </a:ext>
            </a:extLst>
          </p:cNvPr>
          <p:cNvSpPr/>
          <p:nvPr/>
        </p:nvSpPr>
        <p:spPr>
          <a:xfrm>
            <a:off x="5472114" y="2552561"/>
            <a:ext cx="3486150" cy="4123373"/>
          </a:xfrm>
          <a:prstGeom prst="rect">
            <a:avLst/>
          </a:prstGeom>
        </p:spPr>
        <p:txBody>
          <a:bodyPr wrap="square">
            <a:spAutoFit/>
          </a:bodyPr>
          <a:lstStyle/>
          <a:p>
            <a:pPr fontAlgn="base">
              <a:lnSpc>
                <a:spcPct val="150000"/>
              </a:lnSpc>
              <a:buFont typeface="Arial" panose="020B0604020202020204" pitchFamily="34" charset="0"/>
              <a:buChar char="•"/>
            </a:pPr>
            <a:r>
              <a:rPr lang="en-GB" sz="1600" b="1" dirty="0">
                <a:solidFill>
                  <a:srgbClr val="002060"/>
                </a:solidFill>
              </a:rPr>
              <a:t> impaired muscle power</a:t>
            </a:r>
          </a:p>
          <a:p>
            <a:pPr fontAlgn="base">
              <a:lnSpc>
                <a:spcPct val="150000"/>
              </a:lnSpc>
              <a:buFont typeface="Arial" panose="020B0604020202020204" pitchFamily="34" charset="0"/>
              <a:buChar char="•"/>
            </a:pPr>
            <a:r>
              <a:rPr lang="en-GB" sz="1600" b="1" dirty="0">
                <a:solidFill>
                  <a:srgbClr val="002060"/>
                </a:solidFill>
              </a:rPr>
              <a:t> impaired passive range of movement</a:t>
            </a:r>
          </a:p>
          <a:p>
            <a:pPr fontAlgn="base">
              <a:lnSpc>
                <a:spcPct val="150000"/>
              </a:lnSpc>
              <a:buFont typeface="Arial" panose="020B0604020202020204" pitchFamily="34" charset="0"/>
              <a:buChar char="•"/>
            </a:pPr>
            <a:r>
              <a:rPr lang="en-GB" sz="1600" b="1" dirty="0">
                <a:solidFill>
                  <a:srgbClr val="002060"/>
                </a:solidFill>
              </a:rPr>
              <a:t> limb deficiency</a:t>
            </a:r>
          </a:p>
          <a:p>
            <a:pPr fontAlgn="base">
              <a:lnSpc>
                <a:spcPct val="150000"/>
              </a:lnSpc>
              <a:buFont typeface="Arial" panose="020B0604020202020204" pitchFamily="34" charset="0"/>
              <a:buChar char="•"/>
            </a:pPr>
            <a:r>
              <a:rPr lang="en-GB" sz="1600" b="1" dirty="0">
                <a:solidFill>
                  <a:srgbClr val="002060"/>
                </a:solidFill>
              </a:rPr>
              <a:t> leg length difference</a:t>
            </a:r>
          </a:p>
          <a:p>
            <a:pPr fontAlgn="base">
              <a:lnSpc>
                <a:spcPct val="150000"/>
              </a:lnSpc>
              <a:buFont typeface="Arial" panose="020B0604020202020204" pitchFamily="34" charset="0"/>
              <a:buChar char="•"/>
            </a:pPr>
            <a:r>
              <a:rPr lang="en-GB" sz="1600" b="1" dirty="0">
                <a:solidFill>
                  <a:srgbClr val="002060"/>
                </a:solidFill>
              </a:rPr>
              <a:t> short stature</a:t>
            </a:r>
          </a:p>
          <a:p>
            <a:pPr fontAlgn="base">
              <a:lnSpc>
                <a:spcPct val="150000"/>
              </a:lnSpc>
              <a:buFont typeface="Arial" panose="020B0604020202020204" pitchFamily="34" charset="0"/>
              <a:buChar char="•"/>
            </a:pPr>
            <a:r>
              <a:rPr lang="en-GB" sz="1600" b="1" dirty="0">
                <a:solidFill>
                  <a:srgbClr val="002060"/>
                </a:solidFill>
              </a:rPr>
              <a:t> muscle tension</a:t>
            </a:r>
          </a:p>
          <a:p>
            <a:pPr fontAlgn="base">
              <a:lnSpc>
                <a:spcPct val="150000"/>
              </a:lnSpc>
              <a:buFont typeface="Arial" panose="020B0604020202020204" pitchFamily="34" charset="0"/>
              <a:buChar char="•"/>
            </a:pPr>
            <a:r>
              <a:rPr lang="en-GB" sz="1600" b="1" dirty="0">
                <a:solidFill>
                  <a:srgbClr val="002060"/>
                </a:solidFill>
              </a:rPr>
              <a:t> uncoordinated movement</a:t>
            </a:r>
          </a:p>
          <a:p>
            <a:pPr fontAlgn="base">
              <a:lnSpc>
                <a:spcPct val="150000"/>
              </a:lnSpc>
              <a:buFont typeface="Arial" panose="020B0604020202020204" pitchFamily="34" charset="0"/>
              <a:buChar char="•"/>
            </a:pPr>
            <a:r>
              <a:rPr lang="en-GB" sz="1600" b="1" dirty="0">
                <a:solidFill>
                  <a:srgbClr val="002060"/>
                </a:solidFill>
              </a:rPr>
              <a:t> involuntary movements</a:t>
            </a:r>
          </a:p>
          <a:p>
            <a:pPr fontAlgn="base">
              <a:lnSpc>
                <a:spcPct val="150000"/>
              </a:lnSpc>
              <a:buFont typeface="Arial" panose="020B0604020202020204" pitchFamily="34" charset="0"/>
              <a:buChar char="•"/>
            </a:pPr>
            <a:r>
              <a:rPr lang="en-GB" sz="1600" b="1" dirty="0">
                <a:solidFill>
                  <a:srgbClr val="002060"/>
                </a:solidFill>
              </a:rPr>
              <a:t> intellectual impairment</a:t>
            </a:r>
          </a:p>
          <a:p>
            <a:pPr fontAlgn="base">
              <a:lnSpc>
                <a:spcPct val="150000"/>
              </a:lnSpc>
              <a:spcAft>
                <a:spcPts val="1200"/>
              </a:spcAft>
              <a:buFont typeface="Arial" panose="020B0604020202020204" pitchFamily="34" charset="0"/>
              <a:buChar char="•"/>
            </a:pPr>
            <a:r>
              <a:rPr lang="en-GB" sz="1600" b="1" dirty="0">
                <a:solidFill>
                  <a:srgbClr val="002060"/>
                </a:solidFill>
              </a:rPr>
              <a:t> vision impairment</a:t>
            </a:r>
          </a:p>
        </p:txBody>
      </p:sp>
      <p:pic>
        <p:nvPicPr>
          <p:cNvPr id="7" name="Picture 6">
            <a:extLst>
              <a:ext uri="{FF2B5EF4-FFF2-40B4-BE49-F238E27FC236}">
                <a16:creationId xmlns:a16="http://schemas.microsoft.com/office/drawing/2014/main" id="{D78A1A55-689D-5444-B225-3C4A3D208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05" y="1040308"/>
            <a:ext cx="6586536" cy="6674748"/>
          </a:xfrm>
          <a:prstGeom prst="rect">
            <a:avLst/>
          </a:prstGeom>
        </p:spPr>
      </p:pic>
      <p:sp>
        <p:nvSpPr>
          <p:cNvPr id="8" name="Rounded Rectangle 7">
            <a:extLst>
              <a:ext uri="{FF2B5EF4-FFF2-40B4-BE49-F238E27FC236}">
                <a16:creationId xmlns:a16="http://schemas.microsoft.com/office/drawing/2014/main" id="{CBD5B1BD-3300-D643-8581-615603ECAC91}"/>
              </a:ext>
            </a:extLst>
          </p:cNvPr>
          <p:cNvSpPr/>
          <p:nvPr/>
        </p:nvSpPr>
        <p:spPr>
          <a:xfrm>
            <a:off x="357188" y="4377682"/>
            <a:ext cx="4371975" cy="212313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 you think these things mean? You can find out more about the Classification System for athletes competing in the Paralympic Games </a:t>
            </a:r>
            <a:r>
              <a:rPr lang="en-GB" sz="2000" u="sng" dirty="0">
                <a:hlinkClick r:id="rId4"/>
              </a:rPr>
              <a:t>here</a:t>
            </a:r>
            <a:r>
              <a:rPr lang="en-GB" sz="2000" dirty="0"/>
              <a:t>.</a:t>
            </a:r>
            <a:endParaRPr lang="en-US" sz="2000" dirty="0"/>
          </a:p>
        </p:txBody>
      </p:sp>
    </p:spTree>
    <p:extLst>
      <p:ext uri="{BB962C8B-B14F-4D97-AF65-F5344CB8AC3E}">
        <p14:creationId xmlns:p14="http://schemas.microsoft.com/office/powerpoint/2010/main" val="321578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9347CA-40EE-C049-ACE3-6970E135CE37}"/>
              </a:ext>
            </a:extLst>
          </p:cNvPr>
          <p:cNvSpPr>
            <a:spLocks noGrp="1"/>
          </p:cNvSpPr>
          <p:nvPr>
            <p:ph type="title"/>
          </p:nvPr>
        </p:nvSpPr>
        <p:spPr>
          <a:xfrm>
            <a:off x="-140639" y="552147"/>
            <a:ext cx="4898378" cy="1182256"/>
          </a:xfrm>
        </p:spPr>
        <p:txBody>
          <a:bodyPr/>
          <a:lstStyle/>
          <a:p>
            <a:r>
              <a:rPr lang="en-GB" sz="4400" dirty="0">
                <a:solidFill>
                  <a:schemeClr val="bg1"/>
                </a:solidFill>
              </a:rPr>
              <a:t>What Sports Do </a:t>
            </a:r>
            <a:r>
              <a:rPr lang="en-GB" sz="5400" dirty="0">
                <a:solidFill>
                  <a:srgbClr val="002060"/>
                </a:solidFill>
              </a:rPr>
              <a:t>Athletes</a:t>
            </a:r>
            <a:r>
              <a:rPr lang="en-GB" sz="4400" dirty="0">
                <a:solidFill>
                  <a:schemeClr val="bg1"/>
                </a:solidFill>
              </a:rPr>
              <a:t> Complete in?</a:t>
            </a:r>
            <a:endParaRPr lang="en-US" sz="4400" dirty="0">
              <a:solidFill>
                <a:schemeClr val="bg1"/>
              </a:solidFill>
            </a:endParaRPr>
          </a:p>
        </p:txBody>
      </p:sp>
      <p:sp>
        <p:nvSpPr>
          <p:cNvPr id="4" name="Rectangle 3">
            <a:extLst>
              <a:ext uri="{FF2B5EF4-FFF2-40B4-BE49-F238E27FC236}">
                <a16:creationId xmlns:a16="http://schemas.microsoft.com/office/drawing/2014/main" id="{71736D28-87CB-D744-98D5-EA06DE3EFF1D}"/>
              </a:ext>
            </a:extLst>
          </p:cNvPr>
          <p:cNvSpPr/>
          <p:nvPr/>
        </p:nvSpPr>
        <p:spPr>
          <a:xfrm>
            <a:off x="214312" y="2551837"/>
            <a:ext cx="2971800" cy="1754326"/>
          </a:xfrm>
          <a:prstGeom prst="rect">
            <a:avLst/>
          </a:prstGeom>
        </p:spPr>
        <p:txBody>
          <a:bodyPr wrap="square">
            <a:spAutoFit/>
          </a:bodyPr>
          <a:lstStyle/>
          <a:p>
            <a:r>
              <a:rPr lang="en-GB" dirty="0">
                <a:solidFill>
                  <a:srgbClr val="002060"/>
                </a:solidFill>
              </a:rPr>
              <a:t>There are a huge variety of sports which Paralympic athletes can participate in, with some of them being found in the Olympic Games too.</a:t>
            </a:r>
            <a:endParaRPr lang="en-US" dirty="0">
              <a:solidFill>
                <a:srgbClr val="002060"/>
              </a:solidFill>
            </a:endParaRPr>
          </a:p>
        </p:txBody>
      </p:sp>
      <p:sp>
        <p:nvSpPr>
          <p:cNvPr id="5" name="Rectangle 4">
            <a:extLst>
              <a:ext uri="{FF2B5EF4-FFF2-40B4-BE49-F238E27FC236}">
                <a16:creationId xmlns:a16="http://schemas.microsoft.com/office/drawing/2014/main" id="{B99CF53E-008D-4C44-9485-1C1C74746FAA}"/>
              </a:ext>
            </a:extLst>
          </p:cNvPr>
          <p:cNvSpPr/>
          <p:nvPr/>
        </p:nvSpPr>
        <p:spPr>
          <a:xfrm>
            <a:off x="214312" y="4763195"/>
            <a:ext cx="2971800" cy="646331"/>
          </a:xfrm>
          <a:prstGeom prst="rect">
            <a:avLst/>
          </a:prstGeom>
        </p:spPr>
        <p:txBody>
          <a:bodyPr wrap="square">
            <a:spAutoFit/>
          </a:bodyPr>
          <a:lstStyle/>
          <a:p>
            <a:r>
              <a:rPr lang="en-GB" dirty="0">
                <a:solidFill>
                  <a:schemeClr val="bg1"/>
                </a:solidFill>
              </a:rPr>
              <a:t>Some of the sports in the Paralympic Games are:</a:t>
            </a:r>
            <a:endParaRPr lang="en-US" dirty="0">
              <a:solidFill>
                <a:schemeClr val="bg1"/>
              </a:solidFill>
            </a:endParaRPr>
          </a:p>
        </p:txBody>
      </p:sp>
      <p:sp>
        <p:nvSpPr>
          <p:cNvPr id="2" name="Rounded Rectangle 1">
            <a:extLst>
              <a:ext uri="{FF2B5EF4-FFF2-40B4-BE49-F238E27FC236}">
                <a16:creationId xmlns:a16="http://schemas.microsoft.com/office/drawing/2014/main" id="{602C7401-D96B-5543-BE68-16652F620791}"/>
              </a:ext>
            </a:extLst>
          </p:cNvPr>
          <p:cNvSpPr/>
          <p:nvPr/>
        </p:nvSpPr>
        <p:spPr>
          <a:xfrm>
            <a:off x="4037803" y="5409526"/>
            <a:ext cx="4593580" cy="896327"/>
          </a:xfrm>
          <a:prstGeom prst="roundRect">
            <a:avLst/>
          </a:prstGeom>
          <a:solidFill>
            <a:srgbClr val="FFB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BC0105"/>
                </a:solidFill>
              </a:rPr>
              <a:t>archery, fencing, boccia</a:t>
            </a:r>
          </a:p>
        </p:txBody>
      </p:sp>
      <p:pic>
        <p:nvPicPr>
          <p:cNvPr id="7" name="Picture 6">
            <a:extLst>
              <a:ext uri="{FF2B5EF4-FFF2-40B4-BE49-F238E27FC236}">
                <a16:creationId xmlns:a16="http://schemas.microsoft.com/office/drawing/2014/main" id="{61DEB0B2-20E5-B645-AC03-2ED8262A4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831" y="1925782"/>
            <a:ext cx="5472339" cy="3483744"/>
          </a:xfrm>
          <a:prstGeom prst="rect">
            <a:avLst/>
          </a:prstGeom>
        </p:spPr>
      </p:pic>
      <p:pic>
        <p:nvPicPr>
          <p:cNvPr id="10" name="Picture 9">
            <a:extLst>
              <a:ext uri="{FF2B5EF4-FFF2-40B4-BE49-F238E27FC236}">
                <a16:creationId xmlns:a16="http://schemas.microsoft.com/office/drawing/2014/main" id="{DC01D2A4-6DA2-EF44-AE21-FFBEB2A4C2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49283" y="1519674"/>
            <a:ext cx="4916152" cy="4218035"/>
          </a:xfrm>
          <a:prstGeom prst="rect">
            <a:avLst/>
          </a:prstGeom>
        </p:spPr>
      </p:pic>
      <p:sp>
        <p:nvSpPr>
          <p:cNvPr id="9" name="Rounded Rectangle 8">
            <a:extLst>
              <a:ext uri="{FF2B5EF4-FFF2-40B4-BE49-F238E27FC236}">
                <a16:creationId xmlns:a16="http://schemas.microsoft.com/office/drawing/2014/main" id="{23937F9E-CD51-5243-B9AF-4D4E4DB42A62}"/>
              </a:ext>
            </a:extLst>
          </p:cNvPr>
          <p:cNvSpPr/>
          <p:nvPr/>
        </p:nvSpPr>
        <p:spPr>
          <a:xfrm>
            <a:off x="4036343" y="5409526"/>
            <a:ext cx="4593580" cy="896327"/>
          </a:xfrm>
          <a:prstGeom prst="roundRect">
            <a:avLst/>
          </a:prstGeom>
          <a:solidFill>
            <a:srgbClr val="FFB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BC0105"/>
                </a:solidFill>
              </a:rPr>
              <a:t>badminton, equestrian, football</a:t>
            </a:r>
          </a:p>
        </p:txBody>
      </p:sp>
      <p:pic>
        <p:nvPicPr>
          <p:cNvPr id="11" name="Picture 10">
            <a:extLst>
              <a:ext uri="{FF2B5EF4-FFF2-40B4-BE49-F238E27FC236}">
                <a16:creationId xmlns:a16="http://schemas.microsoft.com/office/drawing/2014/main" id="{B1C4D486-3F09-3844-8B30-9956ACEC70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32633" y="1519674"/>
            <a:ext cx="4549452" cy="4218035"/>
          </a:xfrm>
          <a:prstGeom prst="rect">
            <a:avLst/>
          </a:prstGeom>
        </p:spPr>
      </p:pic>
      <p:sp>
        <p:nvSpPr>
          <p:cNvPr id="12" name="Rounded Rectangle 11">
            <a:extLst>
              <a:ext uri="{FF2B5EF4-FFF2-40B4-BE49-F238E27FC236}">
                <a16:creationId xmlns:a16="http://schemas.microsoft.com/office/drawing/2014/main" id="{DD7FFDF0-AA2A-3A4C-973E-02BEC7066041}"/>
              </a:ext>
            </a:extLst>
          </p:cNvPr>
          <p:cNvSpPr/>
          <p:nvPr/>
        </p:nvSpPr>
        <p:spPr>
          <a:xfrm>
            <a:off x="4036343" y="5409526"/>
            <a:ext cx="4593580" cy="896327"/>
          </a:xfrm>
          <a:prstGeom prst="roundRect">
            <a:avLst/>
          </a:prstGeom>
          <a:solidFill>
            <a:srgbClr val="FFB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BC0105"/>
                </a:solidFill>
              </a:rPr>
              <a:t>canoeing, judo, triathlon</a:t>
            </a:r>
          </a:p>
        </p:txBody>
      </p:sp>
      <p:pic>
        <p:nvPicPr>
          <p:cNvPr id="13" name="Picture 12">
            <a:extLst>
              <a:ext uri="{FF2B5EF4-FFF2-40B4-BE49-F238E27FC236}">
                <a16:creationId xmlns:a16="http://schemas.microsoft.com/office/drawing/2014/main" id="{82DC1F82-FB11-8E44-AE22-399EFADFB1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26214" y="1519674"/>
            <a:ext cx="4162290" cy="4218035"/>
          </a:xfrm>
          <a:prstGeom prst="rect">
            <a:avLst/>
          </a:prstGeom>
        </p:spPr>
      </p:pic>
      <p:sp>
        <p:nvSpPr>
          <p:cNvPr id="14" name="Rounded Rectangle 13">
            <a:extLst>
              <a:ext uri="{FF2B5EF4-FFF2-40B4-BE49-F238E27FC236}">
                <a16:creationId xmlns:a16="http://schemas.microsoft.com/office/drawing/2014/main" id="{216CA92C-4ED4-F84F-B164-1AFC2A060A94}"/>
              </a:ext>
            </a:extLst>
          </p:cNvPr>
          <p:cNvSpPr/>
          <p:nvPr/>
        </p:nvSpPr>
        <p:spPr>
          <a:xfrm>
            <a:off x="4036343" y="5409526"/>
            <a:ext cx="4593580" cy="896327"/>
          </a:xfrm>
          <a:prstGeom prst="roundRect">
            <a:avLst/>
          </a:prstGeom>
          <a:solidFill>
            <a:srgbClr val="FFB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BC0105"/>
                </a:solidFill>
              </a:rPr>
              <a:t>skiing, swimming, tennis</a:t>
            </a:r>
          </a:p>
        </p:txBody>
      </p:sp>
    </p:spTree>
    <p:extLst>
      <p:ext uri="{BB962C8B-B14F-4D97-AF65-F5344CB8AC3E}">
        <p14:creationId xmlns:p14="http://schemas.microsoft.com/office/powerpoint/2010/main" val="8690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fmla="#ppt_w*sin(2.5*pi*$)">
                                          <p:val>
                                            <p:fltVal val="0"/>
                                          </p:val>
                                        </p:tav>
                                        <p:tav tm="100000">
                                          <p:val>
                                            <p:fltVal val="1"/>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childTnLst>
                                </p:cTn>
                              </p:par>
                              <p:par>
                                <p:cTn id="29" presetID="19"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fmla="#ppt_w*sin(2.5*pi*$)">
                                          <p:val>
                                            <p:fltVal val="0"/>
                                          </p:val>
                                        </p:tav>
                                        <p:tav tm="100000">
                                          <p:val>
                                            <p:fltVal val="1"/>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9" presetClass="entr" presetSubtype="1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fmla="#ppt_w*sin(2.5*pi*$)">
                                          <p:val>
                                            <p:fltVal val="0"/>
                                          </p:val>
                                        </p:tav>
                                        <p:tav tm="100000">
                                          <p:val>
                                            <p:fltVal val="1"/>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childTnLst>
                                </p:cTn>
                              </p:par>
                              <p:par>
                                <p:cTn id="43" presetID="19"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fmla="#ppt_w*sin(2.5*pi*$)">
                                          <p:val>
                                            <p:fltVal val="0"/>
                                          </p:val>
                                        </p:tav>
                                        <p:tav tm="100000">
                                          <p:val>
                                            <p:fltVal val="1"/>
                                          </p:val>
                                        </p:tav>
                                      </p:tavLst>
                                    </p:anim>
                                    <p:anim calcmode="lin" valueType="num">
                                      <p:cBhvr>
                                        <p:cTn id="46"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9" presetClass="entr" presetSubtype="1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fmla="#ppt_w*sin(2.5*pi*$)">
                                          <p:val>
                                            <p:fltVal val="0"/>
                                          </p:val>
                                        </p:tav>
                                        <p:tav tm="100000">
                                          <p:val>
                                            <p:fltVal val="1"/>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childTnLst>
                                </p:cTn>
                              </p:par>
                              <p:par>
                                <p:cTn id="57" presetID="19" presetClass="entr" presetSubtype="1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fmla="#ppt_w*sin(2.5*pi*$)">
                                          <p:val>
                                            <p:fltVal val="0"/>
                                          </p:val>
                                        </p:tav>
                                        <p:tav tm="100000">
                                          <p:val>
                                            <p:fltVal val="1"/>
                                          </p:val>
                                        </p:tav>
                                      </p:tavLst>
                                    </p:anim>
                                    <p:anim calcmode="lin" valueType="num">
                                      <p:cBhvr>
                                        <p:cTn id="60"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9" presetClass="entr" presetSubtype="1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fmla="#ppt_w*sin(2.5*pi*$)">
                                          <p:val>
                                            <p:fltVal val="0"/>
                                          </p:val>
                                        </p:tav>
                                        <p:tav tm="100000">
                                          <p:val>
                                            <p:fltVal val="1"/>
                                          </p:val>
                                        </p:tav>
                                      </p:tavLst>
                                    </p:anim>
                                    <p:anim calcmode="lin" valueType="num">
                                      <p:cBhvr>
                                        <p:cTn id="70" dur="1000" fill="hold"/>
                                        <p:tgtEl>
                                          <p:spTgt spid="13"/>
                                        </p:tgtEl>
                                        <p:attrNameLst>
                                          <p:attrName>ppt_h</p:attrName>
                                        </p:attrNameLst>
                                      </p:cBhvr>
                                      <p:tavLst>
                                        <p:tav tm="0">
                                          <p:val>
                                            <p:strVal val="#ppt_h"/>
                                          </p:val>
                                        </p:tav>
                                        <p:tav tm="100000">
                                          <p:val>
                                            <p:strVal val="#ppt_h"/>
                                          </p:val>
                                        </p:tav>
                                      </p:tavLst>
                                    </p:anim>
                                  </p:childTnLst>
                                </p:cTn>
                              </p:par>
                              <p:par>
                                <p:cTn id="71" presetID="19" presetClass="entr" presetSubtype="1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fmla="#ppt_w*sin(2.5*pi*$)">
                                          <p:val>
                                            <p:fltVal val="0"/>
                                          </p:val>
                                        </p:tav>
                                        <p:tav tm="100000">
                                          <p:val>
                                            <p:fltVal val="1"/>
                                          </p:val>
                                        </p:tav>
                                      </p:tavLst>
                                    </p:anim>
                                    <p:anim calcmode="lin" valueType="num">
                                      <p:cBhvr>
                                        <p:cTn id="74"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animBg="1"/>
      <p:bldP spid="2" grpId="1" animBg="1"/>
      <p:bldP spid="9" grpId="0" animBg="1"/>
      <p:bldP spid="9" grpId="1" animBg="1"/>
      <p:bldP spid="12" grpId="0" animBg="1"/>
      <p:bldP spid="12"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A0CE-0B46-FD42-9A00-851BFAFF870F}"/>
              </a:ext>
            </a:extLst>
          </p:cNvPr>
          <p:cNvSpPr>
            <a:spLocks noGrp="1"/>
          </p:cNvSpPr>
          <p:nvPr>
            <p:ph type="title"/>
          </p:nvPr>
        </p:nvSpPr>
        <p:spPr>
          <a:xfrm>
            <a:off x="4245622" y="441310"/>
            <a:ext cx="4898378" cy="1182256"/>
          </a:xfrm>
        </p:spPr>
        <p:txBody>
          <a:bodyPr/>
          <a:lstStyle/>
          <a:p>
            <a:pPr>
              <a:lnSpc>
                <a:spcPct val="70000"/>
              </a:lnSpc>
            </a:pPr>
            <a:r>
              <a:rPr lang="en-GB" sz="8000" dirty="0">
                <a:solidFill>
                  <a:schemeClr val="bg1"/>
                </a:solidFill>
              </a:rPr>
              <a:t>Scottish</a:t>
            </a:r>
            <a:r>
              <a:rPr lang="en-GB" sz="4800" dirty="0">
                <a:solidFill>
                  <a:srgbClr val="002060"/>
                </a:solidFill>
              </a:rPr>
              <a:t> Paralympians</a:t>
            </a:r>
            <a:endParaRPr lang="en-US" sz="4800" dirty="0">
              <a:solidFill>
                <a:srgbClr val="002060"/>
              </a:solidFill>
            </a:endParaRPr>
          </a:p>
        </p:txBody>
      </p:sp>
      <p:sp>
        <p:nvSpPr>
          <p:cNvPr id="4" name="Rectangle 3">
            <a:extLst>
              <a:ext uri="{FF2B5EF4-FFF2-40B4-BE49-F238E27FC236}">
                <a16:creationId xmlns:a16="http://schemas.microsoft.com/office/drawing/2014/main" id="{B363D52B-0741-B64E-BE50-5135B6860AC6}"/>
              </a:ext>
            </a:extLst>
          </p:cNvPr>
          <p:cNvSpPr/>
          <p:nvPr/>
        </p:nvSpPr>
        <p:spPr>
          <a:xfrm>
            <a:off x="4831374" y="2482426"/>
            <a:ext cx="3948545" cy="1200329"/>
          </a:xfrm>
          <a:prstGeom prst="rect">
            <a:avLst/>
          </a:prstGeom>
        </p:spPr>
        <p:txBody>
          <a:bodyPr wrap="square">
            <a:spAutoFit/>
          </a:bodyPr>
          <a:lstStyle/>
          <a:p>
            <a:r>
              <a:rPr lang="en-GB" dirty="0">
                <a:solidFill>
                  <a:srgbClr val="002060"/>
                </a:solidFill>
              </a:rPr>
              <a:t>This year, the Tokyo 2020 Paralympic Games will begin on the 24</a:t>
            </a:r>
            <a:r>
              <a:rPr lang="en-GB" baseline="30000" dirty="0">
                <a:solidFill>
                  <a:srgbClr val="002060"/>
                </a:solidFill>
              </a:rPr>
              <a:t>th </a:t>
            </a:r>
            <a:r>
              <a:rPr lang="en-GB" dirty="0">
                <a:solidFill>
                  <a:srgbClr val="002060"/>
                </a:solidFill>
              </a:rPr>
              <a:t>August and finish on the 5</a:t>
            </a:r>
            <a:r>
              <a:rPr lang="en-GB" baseline="30000" dirty="0">
                <a:solidFill>
                  <a:srgbClr val="002060"/>
                </a:solidFill>
              </a:rPr>
              <a:t>th</a:t>
            </a:r>
            <a:r>
              <a:rPr lang="en-GB" dirty="0">
                <a:solidFill>
                  <a:srgbClr val="002060"/>
                </a:solidFill>
              </a:rPr>
              <a:t> September 2021. </a:t>
            </a:r>
            <a:endParaRPr lang="en-US" dirty="0">
              <a:solidFill>
                <a:srgbClr val="002060"/>
              </a:solidFill>
            </a:endParaRPr>
          </a:p>
        </p:txBody>
      </p:sp>
      <p:sp>
        <p:nvSpPr>
          <p:cNvPr id="5" name="Rectangle 4">
            <a:extLst>
              <a:ext uri="{FF2B5EF4-FFF2-40B4-BE49-F238E27FC236}">
                <a16:creationId xmlns:a16="http://schemas.microsoft.com/office/drawing/2014/main" id="{49936783-DA86-B349-B29E-9B4E2199AC98}"/>
              </a:ext>
            </a:extLst>
          </p:cNvPr>
          <p:cNvSpPr/>
          <p:nvPr/>
        </p:nvSpPr>
        <p:spPr>
          <a:xfrm>
            <a:off x="4831374" y="3978810"/>
            <a:ext cx="3948545" cy="1754326"/>
          </a:xfrm>
          <a:prstGeom prst="rect">
            <a:avLst/>
          </a:prstGeom>
        </p:spPr>
        <p:txBody>
          <a:bodyPr wrap="square">
            <a:spAutoFit/>
          </a:bodyPr>
          <a:lstStyle/>
          <a:p>
            <a:r>
              <a:rPr lang="en-GB" dirty="0">
                <a:solidFill>
                  <a:srgbClr val="002060"/>
                </a:solidFill>
              </a:rPr>
              <a:t>Thousands of athletes from around the world are going to be competing. Participating among them are two Scottish Paralympians, Maria Lyle and Jo Butterfield. They will be representing the Great Britain team.</a:t>
            </a:r>
            <a:endParaRPr lang="en-US" dirty="0">
              <a:solidFill>
                <a:srgbClr val="002060"/>
              </a:solidFill>
            </a:endParaRPr>
          </a:p>
        </p:txBody>
      </p:sp>
      <p:pic>
        <p:nvPicPr>
          <p:cNvPr id="7" name="Picture 6" descr="A group of men posing for a picture&#10;&#10;Description automatically generated with medium confidence">
            <a:extLst>
              <a:ext uri="{FF2B5EF4-FFF2-40B4-BE49-F238E27FC236}">
                <a16:creationId xmlns:a16="http://schemas.microsoft.com/office/drawing/2014/main" id="{BD425079-B3D7-6549-885B-3B794FB5E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848" y="549810"/>
            <a:ext cx="7001623" cy="6858000"/>
          </a:xfrm>
          <a:prstGeom prst="rect">
            <a:avLst/>
          </a:prstGeom>
        </p:spPr>
      </p:pic>
    </p:spTree>
    <p:extLst>
      <p:ext uri="{BB962C8B-B14F-4D97-AF65-F5344CB8AC3E}">
        <p14:creationId xmlns:p14="http://schemas.microsoft.com/office/powerpoint/2010/main" val="108169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TotalTime>
  <Words>896</Words>
  <Application>Microsoft Macintosh PowerPoint</Application>
  <PresentationFormat>On-screen Show (4:3)</PresentationFormat>
  <Paragraphs>62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Arial</vt:lpstr>
      <vt:lpstr>Twinkl</vt:lpstr>
      <vt:lpstr>Office Theme</vt:lpstr>
      <vt:lpstr>PowerPoint Presentation</vt:lpstr>
      <vt:lpstr>What Are the Paralympic Games?</vt:lpstr>
      <vt:lpstr>When Did the Paralympic Games Start?</vt:lpstr>
      <vt:lpstr>When Did the Paralympic Games Start?</vt:lpstr>
      <vt:lpstr>Taking Part in the Paralympic Games</vt:lpstr>
      <vt:lpstr>Taking Part in the Paralympic Games</vt:lpstr>
      <vt:lpstr>Classification of Impairments</vt:lpstr>
      <vt:lpstr>What Sports Do Athletes Complete in?</vt:lpstr>
      <vt:lpstr>Scottish Paralympians</vt:lpstr>
      <vt:lpstr>Maria Lyle</vt:lpstr>
      <vt:lpstr>Maria Lyle</vt:lpstr>
      <vt:lpstr>Jo  Butterfield</vt:lpstr>
      <vt:lpstr>Jo  Butterfield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twiknl</dc:creator>
  <cp:lastModifiedBy>Sunny Hamichi</cp:lastModifiedBy>
  <cp:revision>4</cp:revision>
  <dcterms:created xsi:type="dcterms:W3CDTF">2021-08-18T10:46:04Z</dcterms:created>
  <dcterms:modified xsi:type="dcterms:W3CDTF">2024-04-22T16:21:15Z</dcterms:modified>
</cp:coreProperties>
</file>